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92" r:id="rId6"/>
    <p:sldId id="277" r:id="rId7"/>
    <p:sldId id="274" r:id="rId8"/>
    <p:sldId id="275" r:id="rId9"/>
    <p:sldId id="278" r:id="rId10"/>
    <p:sldId id="281" r:id="rId11"/>
    <p:sldId id="279" r:id="rId12"/>
    <p:sldId id="280" r:id="rId13"/>
    <p:sldId id="258" r:id="rId14"/>
    <p:sldId id="259" r:id="rId15"/>
    <p:sldId id="260" r:id="rId16"/>
    <p:sldId id="261" r:id="rId17"/>
    <p:sldId id="262" r:id="rId18"/>
    <p:sldId id="267" r:id="rId19"/>
    <p:sldId id="265" r:id="rId20"/>
    <p:sldId id="266" r:id="rId21"/>
    <p:sldId id="294" r:id="rId22"/>
    <p:sldId id="269" r:id="rId23"/>
    <p:sldId id="270" r:id="rId24"/>
    <p:sldId id="271" r:id="rId25"/>
    <p:sldId id="272" r:id="rId26"/>
    <p:sldId id="273" r:id="rId27"/>
    <p:sldId id="276" r:id="rId28"/>
    <p:sldId id="282" r:id="rId29"/>
    <p:sldId id="283" r:id="rId30"/>
    <p:sldId id="284" r:id="rId31"/>
    <p:sldId id="285" r:id="rId32"/>
    <p:sldId id="286" r:id="rId33"/>
    <p:sldId id="290" r:id="rId34"/>
    <p:sldId id="288" r:id="rId35"/>
    <p:sldId id="289" r:id="rId36"/>
    <p:sldId id="2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1D241F-DF2D-AD88-D547-8D07B65BAB0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a:extLst>
              <a:ext uri="{FF2B5EF4-FFF2-40B4-BE49-F238E27FC236}">
                <a16:creationId xmlns:a16="http://schemas.microsoft.com/office/drawing/2014/main" id="{EAF72000-4B2E-9FED-979D-4546F5E6E0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a:extLst>
              <a:ext uri="{FF2B5EF4-FFF2-40B4-BE49-F238E27FC236}">
                <a16:creationId xmlns:a16="http://schemas.microsoft.com/office/drawing/2014/main" id="{2B418713-2F9A-1338-9C3D-A762E8E44FBA}"/>
              </a:ext>
            </a:extLst>
          </p:cNvPr>
          <p:cNvSpPr>
            <a:spLocks noGrp="1"/>
          </p:cNvSpPr>
          <p:nvPr>
            <p:ph type="dt" sz="half" idx="10"/>
          </p:nvPr>
        </p:nvSpPr>
        <p:spPr/>
        <p:txBody>
          <a:bodyPr/>
          <a:lstStyle/>
          <a:p>
            <a:fld id="{883E6CB6-1F9B-4E07-8BE2-3DFC57CD0AF7}" type="datetimeFigureOut">
              <a:rPr lang="en-US" smtClean="0"/>
              <a:t>11/5/2024</a:t>
            </a:fld>
            <a:endParaRPr lang="en-US"/>
          </a:p>
        </p:txBody>
      </p:sp>
      <p:sp>
        <p:nvSpPr>
          <p:cNvPr id="5" name="Symbol zastępczy stopki 4">
            <a:extLst>
              <a:ext uri="{FF2B5EF4-FFF2-40B4-BE49-F238E27FC236}">
                <a16:creationId xmlns:a16="http://schemas.microsoft.com/office/drawing/2014/main" id="{3D880DBE-CCAE-0AD3-1295-AF4A267E62BD}"/>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58153497-99E4-1836-8857-57BF1D01DFF3}"/>
              </a:ext>
            </a:extLst>
          </p:cNvPr>
          <p:cNvSpPr>
            <a:spLocks noGrp="1"/>
          </p:cNvSpPr>
          <p:nvPr>
            <p:ph type="sldNum" sz="quarter" idx="12"/>
          </p:nvPr>
        </p:nvSpPr>
        <p:spPr/>
        <p:txBody>
          <a:bodyPr/>
          <a:lstStyle/>
          <a:p>
            <a:fld id="{8E34A939-45D0-4933-9D2F-E25D3D70381B}" type="slidenum">
              <a:rPr lang="en-US" smtClean="0"/>
              <a:t>‹#›</a:t>
            </a:fld>
            <a:endParaRPr lang="en-US"/>
          </a:p>
        </p:txBody>
      </p:sp>
    </p:spTree>
    <p:extLst>
      <p:ext uri="{BB962C8B-B14F-4D97-AF65-F5344CB8AC3E}">
        <p14:creationId xmlns:p14="http://schemas.microsoft.com/office/powerpoint/2010/main" val="218611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C1C93E-D5EF-EB29-CC2B-B9F1D18029DC}"/>
              </a:ext>
            </a:extLst>
          </p:cNvPr>
          <p:cNvSpPr>
            <a:spLocks noGrp="1"/>
          </p:cNvSpPr>
          <p:nvPr>
            <p:ph type="title"/>
          </p:nvPr>
        </p:nvSpPr>
        <p:spPr/>
        <p:txBody>
          <a:bodyPr/>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EED8178C-C24C-077F-42AA-AFE1B9356E3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72796045-6E35-D634-C809-7D3728F04597}"/>
              </a:ext>
            </a:extLst>
          </p:cNvPr>
          <p:cNvSpPr>
            <a:spLocks noGrp="1"/>
          </p:cNvSpPr>
          <p:nvPr>
            <p:ph type="dt" sz="half" idx="10"/>
          </p:nvPr>
        </p:nvSpPr>
        <p:spPr/>
        <p:txBody>
          <a:bodyPr/>
          <a:lstStyle/>
          <a:p>
            <a:fld id="{883E6CB6-1F9B-4E07-8BE2-3DFC57CD0AF7}" type="datetimeFigureOut">
              <a:rPr lang="en-US" smtClean="0"/>
              <a:t>11/5/2024</a:t>
            </a:fld>
            <a:endParaRPr lang="en-US"/>
          </a:p>
        </p:txBody>
      </p:sp>
      <p:sp>
        <p:nvSpPr>
          <p:cNvPr id="5" name="Symbol zastępczy stopki 4">
            <a:extLst>
              <a:ext uri="{FF2B5EF4-FFF2-40B4-BE49-F238E27FC236}">
                <a16:creationId xmlns:a16="http://schemas.microsoft.com/office/drawing/2014/main" id="{F87EACC7-BEE1-0622-8069-6F49CFBCB3E6}"/>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AC3274BE-E6B7-7A35-D70E-FCA7F997DAF9}"/>
              </a:ext>
            </a:extLst>
          </p:cNvPr>
          <p:cNvSpPr>
            <a:spLocks noGrp="1"/>
          </p:cNvSpPr>
          <p:nvPr>
            <p:ph type="sldNum" sz="quarter" idx="12"/>
          </p:nvPr>
        </p:nvSpPr>
        <p:spPr/>
        <p:txBody>
          <a:bodyPr/>
          <a:lstStyle/>
          <a:p>
            <a:fld id="{8E34A939-45D0-4933-9D2F-E25D3D70381B}" type="slidenum">
              <a:rPr lang="en-US" smtClean="0"/>
              <a:t>‹#›</a:t>
            </a:fld>
            <a:endParaRPr lang="en-US"/>
          </a:p>
        </p:txBody>
      </p:sp>
    </p:spTree>
    <p:extLst>
      <p:ext uri="{BB962C8B-B14F-4D97-AF65-F5344CB8AC3E}">
        <p14:creationId xmlns:p14="http://schemas.microsoft.com/office/powerpoint/2010/main" val="83651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D3BCD7D0-EFAB-0F71-E560-A32DFE0B3379}"/>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070C2FC5-5727-C86C-7277-FAC8E9CE7ACC}"/>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EF4F96F1-1540-9869-2D0F-D069CA5A5F7B}"/>
              </a:ext>
            </a:extLst>
          </p:cNvPr>
          <p:cNvSpPr>
            <a:spLocks noGrp="1"/>
          </p:cNvSpPr>
          <p:nvPr>
            <p:ph type="dt" sz="half" idx="10"/>
          </p:nvPr>
        </p:nvSpPr>
        <p:spPr/>
        <p:txBody>
          <a:bodyPr/>
          <a:lstStyle/>
          <a:p>
            <a:fld id="{883E6CB6-1F9B-4E07-8BE2-3DFC57CD0AF7}" type="datetimeFigureOut">
              <a:rPr lang="en-US" smtClean="0"/>
              <a:t>11/5/2024</a:t>
            </a:fld>
            <a:endParaRPr lang="en-US"/>
          </a:p>
        </p:txBody>
      </p:sp>
      <p:sp>
        <p:nvSpPr>
          <p:cNvPr id="5" name="Symbol zastępczy stopki 4">
            <a:extLst>
              <a:ext uri="{FF2B5EF4-FFF2-40B4-BE49-F238E27FC236}">
                <a16:creationId xmlns:a16="http://schemas.microsoft.com/office/drawing/2014/main" id="{99E1732D-5B1D-2543-9F00-44D256C57EF5}"/>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C9B0AF41-14C8-D16D-3DF2-F5C44A83C42C}"/>
              </a:ext>
            </a:extLst>
          </p:cNvPr>
          <p:cNvSpPr>
            <a:spLocks noGrp="1"/>
          </p:cNvSpPr>
          <p:nvPr>
            <p:ph type="sldNum" sz="quarter" idx="12"/>
          </p:nvPr>
        </p:nvSpPr>
        <p:spPr/>
        <p:txBody>
          <a:bodyPr/>
          <a:lstStyle/>
          <a:p>
            <a:fld id="{8E34A939-45D0-4933-9D2F-E25D3D70381B}" type="slidenum">
              <a:rPr lang="en-US" smtClean="0"/>
              <a:t>‹#›</a:t>
            </a:fld>
            <a:endParaRPr lang="en-US"/>
          </a:p>
        </p:txBody>
      </p:sp>
    </p:spTree>
    <p:extLst>
      <p:ext uri="{BB962C8B-B14F-4D97-AF65-F5344CB8AC3E}">
        <p14:creationId xmlns:p14="http://schemas.microsoft.com/office/powerpoint/2010/main" val="95444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A479C9-9E6B-9682-5154-9B9EAE8B4BAA}"/>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9119EB97-FE7F-E0EF-CC98-0D5DFC694EBA}"/>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E3AFFE1F-E8E9-A3BF-F644-712E1D972A15}"/>
              </a:ext>
            </a:extLst>
          </p:cNvPr>
          <p:cNvSpPr>
            <a:spLocks noGrp="1"/>
          </p:cNvSpPr>
          <p:nvPr>
            <p:ph type="dt" sz="half" idx="10"/>
          </p:nvPr>
        </p:nvSpPr>
        <p:spPr/>
        <p:txBody>
          <a:bodyPr/>
          <a:lstStyle/>
          <a:p>
            <a:fld id="{883E6CB6-1F9B-4E07-8BE2-3DFC57CD0AF7}" type="datetimeFigureOut">
              <a:rPr lang="en-US" smtClean="0"/>
              <a:t>11/5/2024</a:t>
            </a:fld>
            <a:endParaRPr lang="en-US"/>
          </a:p>
        </p:txBody>
      </p:sp>
      <p:sp>
        <p:nvSpPr>
          <p:cNvPr id="5" name="Symbol zastępczy stopki 4">
            <a:extLst>
              <a:ext uri="{FF2B5EF4-FFF2-40B4-BE49-F238E27FC236}">
                <a16:creationId xmlns:a16="http://schemas.microsoft.com/office/drawing/2014/main" id="{5FAB147B-27CB-91ED-907A-1C56BF046EA2}"/>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38174E6E-B848-6E17-4101-4986957FB7F3}"/>
              </a:ext>
            </a:extLst>
          </p:cNvPr>
          <p:cNvSpPr>
            <a:spLocks noGrp="1"/>
          </p:cNvSpPr>
          <p:nvPr>
            <p:ph type="sldNum" sz="quarter" idx="12"/>
          </p:nvPr>
        </p:nvSpPr>
        <p:spPr/>
        <p:txBody>
          <a:bodyPr/>
          <a:lstStyle/>
          <a:p>
            <a:fld id="{8E34A939-45D0-4933-9D2F-E25D3D70381B}" type="slidenum">
              <a:rPr lang="en-US" smtClean="0"/>
              <a:t>‹#›</a:t>
            </a:fld>
            <a:endParaRPr lang="en-US"/>
          </a:p>
        </p:txBody>
      </p:sp>
    </p:spTree>
    <p:extLst>
      <p:ext uri="{BB962C8B-B14F-4D97-AF65-F5344CB8AC3E}">
        <p14:creationId xmlns:p14="http://schemas.microsoft.com/office/powerpoint/2010/main" val="329449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CBC597-9727-AAEF-A64F-66AC15663D7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a:extLst>
              <a:ext uri="{FF2B5EF4-FFF2-40B4-BE49-F238E27FC236}">
                <a16:creationId xmlns:a16="http://schemas.microsoft.com/office/drawing/2014/main" id="{1CF4644D-556B-E3AA-4D49-1B524EB28A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DB6EB49-8235-4154-7B59-A8B4619EE23F}"/>
              </a:ext>
            </a:extLst>
          </p:cNvPr>
          <p:cNvSpPr>
            <a:spLocks noGrp="1"/>
          </p:cNvSpPr>
          <p:nvPr>
            <p:ph type="dt" sz="half" idx="10"/>
          </p:nvPr>
        </p:nvSpPr>
        <p:spPr/>
        <p:txBody>
          <a:bodyPr/>
          <a:lstStyle/>
          <a:p>
            <a:fld id="{883E6CB6-1F9B-4E07-8BE2-3DFC57CD0AF7}" type="datetimeFigureOut">
              <a:rPr lang="en-US" smtClean="0"/>
              <a:t>11/5/2024</a:t>
            </a:fld>
            <a:endParaRPr lang="en-US"/>
          </a:p>
        </p:txBody>
      </p:sp>
      <p:sp>
        <p:nvSpPr>
          <p:cNvPr id="5" name="Symbol zastępczy stopki 4">
            <a:extLst>
              <a:ext uri="{FF2B5EF4-FFF2-40B4-BE49-F238E27FC236}">
                <a16:creationId xmlns:a16="http://schemas.microsoft.com/office/drawing/2014/main" id="{7ADC971B-4FBB-2872-432A-E741D334A1F4}"/>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AC10C370-992E-CD2A-418C-311F3F1D2C84}"/>
              </a:ext>
            </a:extLst>
          </p:cNvPr>
          <p:cNvSpPr>
            <a:spLocks noGrp="1"/>
          </p:cNvSpPr>
          <p:nvPr>
            <p:ph type="sldNum" sz="quarter" idx="12"/>
          </p:nvPr>
        </p:nvSpPr>
        <p:spPr/>
        <p:txBody>
          <a:bodyPr/>
          <a:lstStyle/>
          <a:p>
            <a:fld id="{8E34A939-45D0-4933-9D2F-E25D3D70381B}" type="slidenum">
              <a:rPr lang="en-US" smtClean="0"/>
              <a:t>‹#›</a:t>
            </a:fld>
            <a:endParaRPr lang="en-US"/>
          </a:p>
        </p:txBody>
      </p:sp>
    </p:spTree>
    <p:extLst>
      <p:ext uri="{BB962C8B-B14F-4D97-AF65-F5344CB8AC3E}">
        <p14:creationId xmlns:p14="http://schemas.microsoft.com/office/powerpoint/2010/main" val="67051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080657-1FF8-6A0B-443A-A5BA666CFBA7}"/>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9898590F-84F5-4019-CB3A-EE39F669302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a:extLst>
              <a:ext uri="{FF2B5EF4-FFF2-40B4-BE49-F238E27FC236}">
                <a16:creationId xmlns:a16="http://schemas.microsoft.com/office/drawing/2014/main" id="{1F2A952D-CC1A-71A6-3A22-F0917474058C}"/>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a:extLst>
              <a:ext uri="{FF2B5EF4-FFF2-40B4-BE49-F238E27FC236}">
                <a16:creationId xmlns:a16="http://schemas.microsoft.com/office/drawing/2014/main" id="{354BC0D3-BDB2-FCC1-3399-742E1A708072}"/>
              </a:ext>
            </a:extLst>
          </p:cNvPr>
          <p:cNvSpPr>
            <a:spLocks noGrp="1"/>
          </p:cNvSpPr>
          <p:nvPr>
            <p:ph type="dt" sz="half" idx="10"/>
          </p:nvPr>
        </p:nvSpPr>
        <p:spPr/>
        <p:txBody>
          <a:bodyPr/>
          <a:lstStyle/>
          <a:p>
            <a:fld id="{883E6CB6-1F9B-4E07-8BE2-3DFC57CD0AF7}" type="datetimeFigureOut">
              <a:rPr lang="en-US" smtClean="0"/>
              <a:t>11/5/2024</a:t>
            </a:fld>
            <a:endParaRPr lang="en-US"/>
          </a:p>
        </p:txBody>
      </p:sp>
      <p:sp>
        <p:nvSpPr>
          <p:cNvPr id="6" name="Symbol zastępczy stopki 5">
            <a:extLst>
              <a:ext uri="{FF2B5EF4-FFF2-40B4-BE49-F238E27FC236}">
                <a16:creationId xmlns:a16="http://schemas.microsoft.com/office/drawing/2014/main" id="{9C1D5EEC-ECC1-29E8-5AC5-AD6639904DCA}"/>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C240B5F6-9582-74B9-0C72-AEBC43E2089B}"/>
              </a:ext>
            </a:extLst>
          </p:cNvPr>
          <p:cNvSpPr>
            <a:spLocks noGrp="1"/>
          </p:cNvSpPr>
          <p:nvPr>
            <p:ph type="sldNum" sz="quarter" idx="12"/>
          </p:nvPr>
        </p:nvSpPr>
        <p:spPr/>
        <p:txBody>
          <a:bodyPr/>
          <a:lstStyle/>
          <a:p>
            <a:fld id="{8E34A939-45D0-4933-9D2F-E25D3D70381B}" type="slidenum">
              <a:rPr lang="en-US" smtClean="0"/>
              <a:t>‹#›</a:t>
            </a:fld>
            <a:endParaRPr lang="en-US"/>
          </a:p>
        </p:txBody>
      </p:sp>
    </p:spTree>
    <p:extLst>
      <p:ext uri="{BB962C8B-B14F-4D97-AF65-F5344CB8AC3E}">
        <p14:creationId xmlns:p14="http://schemas.microsoft.com/office/powerpoint/2010/main" val="92207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FFC7E3-3B18-6DAA-8492-1848B4ED6DDB}"/>
              </a:ext>
            </a:extLst>
          </p:cNvPr>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537A2914-5EF4-F8D4-2EB5-088C5C0072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8DF901D4-9650-7505-14CC-EFFA00C51AE4}"/>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a:extLst>
              <a:ext uri="{FF2B5EF4-FFF2-40B4-BE49-F238E27FC236}">
                <a16:creationId xmlns:a16="http://schemas.microsoft.com/office/drawing/2014/main" id="{D196BBF9-9B8B-F984-F32F-DD9DC0E9E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1457B0B9-F996-2FEB-9C0E-2A57758AF5AF}"/>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a:extLst>
              <a:ext uri="{FF2B5EF4-FFF2-40B4-BE49-F238E27FC236}">
                <a16:creationId xmlns:a16="http://schemas.microsoft.com/office/drawing/2014/main" id="{5C4F4A30-9E96-6566-FF88-2DA58073BA49}"/>
              </a:ext>
            </a:extLst>
          </p:cNvPr>
          <p:cNvSpPr>
            <a:spLocks noGrp="1"/>
          </p:cNvSpPr>
          <p:nvPr>
            <p:ph type="dt" sz="half" idx="10"/>
          </p:nvPr>
        </p:nvSpPr>
        <p:spPr/>
        <p:txBody>
          <a:bodyPr/>
          <a:lstStyle/>
          <a:p>
            <a:fld id="{883E6CB6-1F9B-4E07-8BE2-3DFC57CD0AF7}" type="datetimeFigureOut">
              <a:rPr lang="en-US" smtClean="0"/>
              <a:t>11/5/2024</a:t>
            </a:fld>
            <a:endParaRPr lang="en-US"/>
          </a:p>
        </p:txBody>
      </p:sp>
      <p:sp>
        <p:nvSpPr>
          <p:cNvPr id="8" name="Symbol zastępczy stopki 7">
            <a:extLst>
              <a:ext uri="{FF2B5EF4-FFF2-40B4-BE49-F238E27FC236}">
                <a16:creationId xmlns:a16="http://schemas.microsoft.com/office/drawing/2014/main" id="{2C5C115D-66B1-DDD0-8EF5-CD2260792113}"/>
              </a:ext>
            </a:extLst>
          </p:cNvPr>
          <p:cNvSpPr>
            <a:spLocks noGrp="1"/>
          </p:cNvSpPr>
          <p:nvPr>
            <p:ph type="ftr" sz="quarter" idx="11"/>
          </p:nvPr>
        </p:nvSpPr>
        <p:spPr/>
        <p:txBody>
          <a:bodyPr/>
          <a:lstStyle/>
          <a:p>
            <a:endParaRPr lang="en-US"/>
          </a:p>
        </p:txBody>
      </p:sp>
      <p:sp>
        <p:nvSpPr>
          <p:cNvPr id="9" name="Symbol zastępczy numeru slajdu 8">
            <a:extLst>
              <a:ext uri="{FF2B5EF4-FFF2-40B4-BE49-F238E27FC236}">
                <a16:creationId xmlns:a16="http://schemas.microsoft.com/office/drawing/2014/main" id="{580FF777-93E9-A3C0-62D7-25C2AA3DDA5B}"/>
              </a:ext>
            </a:extLst>
          </p:cNvPr>
          <p:cNvSpPr>
            <a:spLocks noGrp="1"/>
          </p:cNvSpPr>
          <p:nvPr>
            <p:ph type="sldNum" sz="quarter" idx="12"/>
          </p:nvPr>
        </p:nvSpPr>
        <p:spPr/>
        <p:txBody>
          <a:bodyPr/>
          <a:lstStyle/>
          <a:p>
            <a:fld id="{8E34A939-45D0-4933-9D2F-E25D3D70381B}" type="slidenum">
              <a:rPr lang="en-US" smtClean="0"/>
              <a:t>‹#›</a:t>
            </a:fld>
            <a:endParaRPr lang="en-US"/>
          </a:p>
        </p:txBody>
      </p:sp>
    </p:spTree>
    <p:extLst>
      <p:ext uri="{BB962C8B-B14F-4D97-AF65-F5344CB8AC3E}">
        <p14:creationId xmlns:p14="http://schemas.microsoft.com/office/powerpoint/2010/main" val="241539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F61969-2B22-E558-8918-8A17355423D0}"/>
              </a:ext>
            </a:extLst>
          </p:cNvPr>
          <p:cNvSpPr>
            <a:spLocks noGrp="1"/>
          </p:cNvSpPr>
          <p:nvPr>
            <p:ph type="title"/>
          </p:nvPr>
        </p:nvSpPr>
        <p:spPr/>
        <p:txBody>
          <a:bodyPr/>
          <a:lstStyle/>
          <a:p>
            <a:r>
              <a:rPr lang="pl-PL"/>
              <a:t>Kliknij, aby edytować styl</a:t>
            </a:r>
            <a:endParaRPr lang="en-US"/>
          </a:p>
        </p:txBody>
      </p:sp>
      <p:sp>
        <p:nvSpPr>
          <p:cNvPr id="3" name="Symbol zastępczy daty 2">
            <a:extLst>
              <a:ext uri="{FF2B5EF4-FFF2-40B4-BE49-F238E27FC236}">
                <a16:creationId xmlns:a16="http://schemas.microsoft.com/office/drawing/2014/main" id="{EE51DF08-A006-9795-9F04-0D05E69FDEC0}"/>
              </a:ext>
            </a:extLst>
          </p:cNvPr>
          <p:cNvSpPr>
            <a:spLocks noGrp="1"/>
          </p:cNvSpPr>
          <p:nvPr>
            <p:ph type="dt" sz="half" idx="10"/>
          </p:nvPr>
        </p:nvSpPr>
        <p:spPr/>
        <p:txBody>
          <a:bodyPr/>
          <a:lstStyle/>
          <a:p>
            <a:fld id="{883E6CB6-1F9B-4E07-8BE2-3DFC57CD0AF7}" type="datetimeFigureOut">
              <a:rPr lang="en-US" smtClean="0"/>
              <a:t>11/5/2024</a:t>
            </a:fld>
            <a:endParaRPr lang="en-US"/>
          </a:p>
        </p:txBody>
      </p:sp>
      <p:sp>
        <p:nvSpPr>
          <p:cNvPr id="4" name="Symbol zastępczy stopki 3">
            <a:extLst>
              <a:ext uri="{FF2B5EF4-FFF2-40B4-BE49-F238E27FC236}">
                <a16:creationId xmlns:a16="http://schemas.microsoft.com/office/drawing/2014/main" id="{279C0A6F-9B2F-66C3-0B13-C75E60F1344B}"/>
              </a:ext>
            </a:extLst>
          </p:cNvPr>
          <p:cNvSpPr>
            <a:spLocks noGrp="1"/>
          </p:cNvSpPr>
          <p:nvPr>
            <p:ph type="ftr" sz="quarter" idx="11"/>
          </p:nvPr>
        </p:nvSpPr>
        <p:spPr/>
        <p:txBody>
          <a:bodyPr/>
          <a:lstStyle/>
          <a:p>
            <a:endParaRPr lang="en-US"/>
          </a:p>
        </p:txBody>
      </p:sp>
      <p:sp>
        <p:nvSpPr>
          <p:cNvPr id="5" name="Symbol zastępczy numeru slajdu 4">
            <a:extLst>
              <a:ext uri="{FF2B5EF4-FFF2-40B4-BE49-F238E27FC236}">
                <a16:creationId xmlns:a16="http://schemas.microsoft.com/office/drawing/2014/main" id="{03682E6B-B9F3-B0B5-CB6E-1333FB0D14FB}"/>
              </a:ext>
            </a:extLst>
          </p:cNvPr>
          <p:cNvSpPr>
            <a:spLocks noGrp="1"/>
          </p:cNvSpPr>
          <p:nvPr>
            <p:ph type="sldNum" sz="quarter" idx="12"/>
          </p:nvPr>
        </p:nvSpPr>
        <p:spPr/>
        <p:txBody>
          <a:bodyPr/>
          <a:lstStyle/>
          <a:p>
            <a:fld id="{8E34A939-45D0-4933-9D2F-E25D3D70381B}" type="slidenum">
              <a:rPr lang="en-US" smtClean="0"/>
              <a:t>‹#›</a:t>
            </a:fld>
            <a:endParaRPr lang="en-US"/>
          </a:p>
        </p:txBody>
      </p:sp>
    </p:spTree>
    <p:extLst>
      <p:ext uri="{BB962C8B-B14F-4D97-AF65-F5344CB8AC3E}">
        <p14:creationId xmlns:p14="http://schemas.microsoft.com/office/powerpoint/2010/main" val="27696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836572C4-E5A2-4608-9D66-235EA62293B4}"/>
              </a:ext>
            </a:extLst>
          </p:cNvPr>
          <p:cNvSpPr>
            <a:spLocks noGrp="1"/>
          </p:cNvSpPr>
          <p:nvPr>
            <p:ph type="dt" sz="half" idx="10"/>
          </p:nvPr>
        </p:nvSpPr>
        <p:spPr/>
        <p:txBody>
          <a:bodyPr/>
          <a:lstStyle/>
          <a:p>
            <a:fld id="{883E6CB6-1F9B-4E07-8BE2-3DFC57CD0AF7}" type="datetimeFigureOut">
              <a:rPr lang="en-US" smtClean="0"/>
              <a:t>11/5/2024</a:t>
            </a:fld>
            <a:endParaRPr lang="en-US"/>
          </a:p>
        </p:txBody>
      </p:sp>
      <p:sp>
        <p:nvSpPr>
          <p:cNvPr id="3" name="Symbol zastępczy stopki 2">
            <a:extLst>
              <a:ext uri="{FF2B5EF4-FFF2-40B4-BE49-F238E27FC236}">
                <a16:creationId xmlns:a16="http://schemas.microsoft.com/office/drawing/2014/main" id="{A58E9891-6BE3-593A-EF9B-7D671412BC46}"/>
              </a:ext>
            </a:extLst>
          </p:cNvPr>
          <p:cNvSpPr>
            <a:spLocks noGrp="1"/>
          </p:cNvSpPr>
          <p:nvPr>
            <p:ph type="ftr" sz="quarter" idx="11"/>
          </p:nvPr>
        </p:nvSpPr>
        <p:spPr/>
        <p:txBody>
          <a:bodyPr/>
          <a:lstStyle/>
          <a:p>
            <a:endParaRPr lang="en-US"/>
          </a:p>
        </p:txBody>
      </p:sp>
      <p:sp>
        <p:nvSpPr>
          <p:cNvPr id="4" name="Symbol zastępczy numeru slajdu 3">
            <a:extLst>
              <a:ext uri="{FF2B5EF4-FFF2-40B4-BE49-F238E27FC236}">
                <a16:creationId xmlns:a16="http://schemas.microsoft.com/office/drawing/2014/main" id="{544386AF-EA2F-05F7-CB7F-39F48D875C62}"/>
              </a:ext>
            </a:extLst>
          </p:cNvPr>
          <p:cNvSpPr>
            <a:spLocks noGrp="1"/>
          </p:cNvSpPr>
          <p:nvPr>
            <p:ph type="sldNum" sz="quarter" idx="12"/>
          </p:nvPr>
        </p:nvSpPr>
        <p:spPr/>
        <p:txBody>
          <a:bodyPr/>
          <a:lstStyle/>
          <a:p>
            <a:fld id="{8E34A939-45D0-4933-9D2F-E25D3D70381B}" type="slidenum">
              <a:rPr lang="en-US" smtClean="0"/>
              <a:t>‹#›</a:t>
            </a:fld>
            <a:endParaRPr lang="en-US"/>
          </a:p>
        </p:txBody>
      </p:sp>
    </p:spTree>
    <p:extLst>
      <p:ext uri="{BB962C8B-B14F-4D97-AF65-F5344CB8AC3E}">
        <p14:creationId xmlns:p14="http://schemas.microsoft.com/office/powerpoint/2010/main" val="170073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204C21-C4C6-0A8B-1F85-05D62A06383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AC87B24B-B17D-DB78-C2D1-0D19D1843A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a:extLst>
              <a:ext uri="{FF2B5EF4-FFF2-40B4-BE49-F238E27FC236}">
                <a16:creationId xmlns:a16="http://schemas.microsoft.com/office/drawing/2014/main" id="{7AF8CD8F-E0D7-E108-5CD2-252800C96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BF030FA-293B-C77A-C942-EAC5DC8B71DC}"/>
              </a:ext>
            </a:extLst>
          </p:cNvPr>
          <p:cNvSpPr>
            <a:spLocks noGrp="1"/>
          </p:cNvSpPr>
          <p:nvPr>
            <p:ph type="dt" sz="half" idx="10"/>
          </p:nvPr>
        </p:nvSpPr>
        <p:spPr/>
        <p:txBody>
          <a:bodyPr/>
          <a:lstStyle/>
          <a:p>
            <a:fld id="{883E6CB6-1F9B-4E07-8BE2-3DFC57CD0AF7}" type="datetimeFigureOut">
              <a:rPr lang="en-US" smtClean="0"/>
              <a:t>11/5/2024</a:t>
            </a:fld>
            <a:endParaRPr lang="en-US"/>
          </a:p>
        </p:txBody>
      </p:sp>
      <p:sp>
        <p:nvSpPr>
          <p:cNvPr id="6" name="Symbol zastępczy stopki 5">
            <a:extLst>
              <a:ext uri="{FF2B5EF4-FFF2-40B4-BE49-F238E27FC236}">
                <a16:creationId xmlns:a16="http://schemas.microsoft.com/office/drawing/2014/main" id="{BF1A86F3-B72E-AE46-F62A-3339BBA548BF}"/>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2ECA9B77-023C-8798-D493-C63D715BD35D}"/>
              </a:ext>
            </a:extLst>
          </p:cNvPr>
          <p:cNvSpPr>
            <a:spLocks noGrp="1"/>
          </p:cNvSpPr>
          <p:nvPr>
            <p:ph type="sldNum" sz="quarter" idx="12"/>
          </p:nvPr>
        </p:nvSpPr>
        <p:spPr/>
        <p:txBody>
          <a:bodyPr/>
          <a:lstStyle/>
          <a:p>
            <a:fld id="{8E34A939-45D0-4933-9D2F-E25D3D70381B}" type="slidenum">
              <a:rPr lang="en-US" smtClean="0"/>
              <a:t>‹#›</a:t>
            </a:fld>
            <a:endParaRPr lang="en-US"/>
          </a:p>
        </p:txBody>
      </p:sp>
    </p:spTree>
    <p:extLst>
      <p:ext uri="{BB962C8B-B14F-4D97-AF65-F5344CB8AC3E}">
        <p14:creationId xmlns:p14="http://schemas.microsoft.com/office/powerpoint/2010/main" val="201452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2DF087-622F-B8C3-CD93-B4941AB2274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a:extLst>
              <a:ext uri="{FF2B5EF4-FFF2-40B4-BE49-F238E27FC236}">
                <a16:creationId xmlns:a16="http://schemas.microsoft.com/office/drawing/2014/main" id="{12C69635-2CD6-5AFF-9556-FCFD8AA1A3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a:extLst>
              <a:ext uri="{FF2B5EF4-FFF2-40B4-BE49-F238E27FC236}">
                <a16:creationId xmlns:a16="http://schemas.microsoft.com/office/drawing/2014/main" id="{90B62912-6C11-4644-783A-D08589E4F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90A991F-1744-6D70-8BD5-5493C3B93671}"/>
              </a:ext>
            </a:extLst>
          </p:cNvPr>
          <p:cNvSpPr>
            <a:spLocks noGrp="1"/>
          </p:cNvSpPr>
          <p:nvPr>
            <p:ph type="dt" sz="half" idx="10"/>
          </p:nvPr>
        </p:nvSpPr>
        <p:spPr/>
        <p:txBody>
          <a:bodyPr/>
          <a:lstStyle/>
          <a:p>
            <a:fld id="{883E6CB6-1F9B-4E07-8BE2-3DFC57CD0AF7}" type="datetimeFigureOut">
              <a:rPr lang="en-US" smtClean="0"/>
              <a:t>11/5/2024</a:t>
            </a:fld>
            <a:endParaRPr lang="en-US"/>
          </a:p>
        </p:txBody>
      </p:sp>
      <p:sp>
        <p:nvSpPr>
          <p:cNvPr id="6" name="Symbol zastępczy stopki 5">
            <a:extLst>
              <a:ext uri="{FF2B5EF4-FFF2-40B4-BE49-F238E27FC236}">
                <a16:creationId xmlns:a16="http://schemas.microsoft.com/office/drawing/2014/main" id="{7C6154F5-06FB-BFAC-6DBE-F1F310C3E495}"/>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C149228D-7E02-B8B0-5F19-366111CEF525}"/>
              </a:ext>
            </a:extLst>
          </p:cNvPr>
          <p:cNvSpPr>
            <a:spLocks noGrp="1"/>
          </p:cNvSpPr>
          <p:nvPr>
            <p:ph type="sldNum" sz="quarter" idx="12"/>
          </p:nvPr>
        </p:nvSpPr>
        <p:spPr/>
        <p:txBody>
          <a:bodyPr/>
          <a:lstStyle/>
          <a:p>
            <a:fld id="{8E34A939-45D0-4933-9D2F-E25D3D70381B}" type="slidenum">
              <a:rPr lang="en-US" smtClean="0"/>
              <a:t>‹#›</a:t>
            </a:fld>
            <a:endParaRPr lang="en-US"/>
          </a:p>
        </p:txBody>
      </p:sp>
    </p:spTree>
    <p:extLst>
      <p:ext uri="{BB962C8B-B14F-4D97-AF65-F5344CB8AC3E}">
        <p14:creationId xmlns:p14="http://schemas.microsoft.com/office/powerpoint/2010/main" val="295203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41A7A65-5E60-96D1-9B72-0FF3C9A867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D01FB41D-BFD7-886D-AB3A-3D5A0FE115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5F7542B0-F37F-6E26-F61F-602BBE025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3E6CB6-1F9B-4E07-8BE2-3DFC57CD0AF7}" type="datetimeFigureOut">
              <a:rPr lang="en-US" smtClean="0"/>
              <a:t>11/5/2024</a:t>
            </a:fld>
            <a:endParaRPr lang="en-US"/>
          </a:p>
        </p:txBody>
      </p:sp>
      <p:sp>
        <p:nvSpPr>
          <p:cNvPr id="5" name="Symbol zastępczy stopki 4">
            <a:extLst>
              <a:ext uri="{FF2B5EF4-FFF2-40B4-BE49-F238E27FC236}">
                <a16:creationId xmlns:a16="http://schemas.microsoft.com/office/drawing/2014/main" id="{7D96D74A-2E87-A5B9-E62C-D748EB1F00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ymbol zastępczy numeru slajdu 5">
            <a:extLst>
              <a:ext uri="{FF2B5EF4-FFF2-40B4-BE49-F238E27FC236}">
                <a16:creationId xmlns:a16="http://schemas.microsoft.com/office/drawing/2014/main" id="{1BE548DA-81EE-B552-9D30-DEA4E040E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34A939-45D0-4933-9D2F-E25D3D70381B}" type="slidenum">
              <a:rPr lang="en-US" smtClean="0"/>
              <a:t>‹#›</a:t>
            </a:fld>
            <a:endParaRPr lang="en-US"/>
          </a:p>
        </p:txBody>
      </p:sp>
    </p:spTree>
    <p:extLst>
      <p:ext uri="{BB962C8B-B14F-4D97-AF65-F5344CB8AC3E}">
        <p14:creationId xmlns:p14="http://schemas.microsoft.com/office/powerpoint/2010/main" val="1232452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ommission.europa.eu/strategy-and-policy/priorities-2019-2024/european-green-deal/green-deal-industrial-plan_en" TargetMode="Externa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mmission.europa.eu/strategy-and-policy/priorities-2019-2024/european-green-deal/green-deal-industrial-plan/european-critical-raw-materials-act_en" TargetMode="Externa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commission.europa.eu/strategy-and-policy/priorities-2019-2024/european-green-deal/green-deal-industrial-plan/net-zero-industry-act_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nvironment.ec.europa.eu/strategy/zero-pollution-action-plan_e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food.ec.europa.eu/horizontal-topics/farm-fork-strategy_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limate.ec.europa.eu/eu-action/european-climate-law_e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eur-lex.europa.eu/legal-content/EN/TXT/?uri=OJ:L_202401781" TargetMode="External"/><Relationship Id="rId5" Type="http://schemas.openxmlformats.org/officeDocument/2006/relationships/hyperlink" Target="https://eur-lex.europa.eu/legal-content/EN/TXT/?uri=CELEX%3A32009L0125" TargetMode="External"/><Relationship Id="rId4" Type="http://schemas.openxmlformats.org/officeDocument/2006/relationships/hyperlink" Target="https://eur-lex.europa.eu/legal-content/EN/TXT/?uri=CELEX%3A32024L179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ur-lex.europa.eu/legal-content/EN/TXT/?uri=CELEX:32019L0771"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DB9E34B-FA0B-B347-28EC-5479ADF3FDA9}"/>
              </a:ext>
            </a:extLst>
          </p:cNvPr>
          <p:cNvSpPr>
            <a:spLocks noGrp="1"/>
          </p:cNvSpPr>
          <p:nvPr>
            <p:ph type="ctrTitle"/>
          </p:nvPr>
        </p:nvSpPr>
        <p:spPr>
          <a:xfrm>
            <a:off x="804672" y="5434228"/>
            <a:ext cx="10640754" cy="775845"/>
          </a:xfrm>
        </p:spPr>
        <p:txBody>
          <a:bodyPr anchor="ctr">
            <a:normAutofit/>
          </a:bodyPr>
          <a:lstStyle/>
          <a:p>
            <a:pPr algn="l"/>
            <a:endParaRPr lang="en-US" sz="4000">
              <a:solidFill>
                <a:schemeClr val="tx2"/>
              </a:solidFill>
            </a:endParaRPr>
          </a:p>
        </p:txBody>
      </p:sp>
      <p:sp>
        <p:nvSpPr>
          <p:cNvPr id="3" name="Podtytuł 2">
            <a:extLst>
              <a:ext uri="{FF2B5EF4-FFF2-40B4-BE49-F238E27FC236}">
                <a16:creationId xmlns:a16="http://schemas.microsoft.com/office/drawing/2014/main" id="{5AA3118F-ECF4-4FC0-D565-A662D2C18DD1}"/>
              </a:ext>
            </a:extLst>
          </p:cNvPr>
          <p:cNvSpPr>
            <a:spLocks noGrp="1"/>
          </p:cNvSpPr>
          <p:nvPr>
            <p:ph type="subTitle" idx="1"/>
          </p:nvPr>
        </p:nvSpPr>
        <p:spPr>
          <a:xfrm>
            <a:off x="804672" y="4980231"/>
            <a:ext cx="9163757" cy="450447"/>
          </a:xfrm>
        </p:spPr>
        <p:txBody>
          <a:bodyPr anchor="ctr">
            <a:normAutofit/>
          </a:bodyPr>
          <a:lstStyle/>
          <a:p>
            <a:pPr algn="l"/>
            <a:r>
              <a:rPr lang="pl-PL" sz="2000">
                <a:solidFill>
                  <a:schemeClr val="tx2"/>
                </a:solidFill>
              </a:rPr>
              <a:t>Barbara Surdykowska, Instytut Spraw Publicznych</a:t>
            </a:r>
            <a:endParaRPr lang="en-US" sz="2000">
              <a:solidFill>
                <a:schemeClr val="tx2"/>
              </a:solidFill>
            </a:endParaRPr>
          </a:p>
        </p:txBody>
      </p:sp>
      <p:grpSp>
        <p:nvGrpSpPr>
          <p:cNvPr id="13" name="Group 12">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14" name="Freeform: Shape 13">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magine 1" descr="Obraz zawierający tekst, Grafika, Czcionka, projekt graficzny">
            <a:extLst>
              <a:ext uri="{FF2B5EF4-FFF2-40B4-BE49-F238E27FC236}">
                <a16:creationId xmlns:a16="http://schemas.microsoft.com/office/drawing/2014/main" id="{E5763170-B4F1-D45F-A949-08DFBB96F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72" y="1273904"/>
            <a:ext cx="7837000" cy="3585427"/>
          </a:xfrm>
          <a:prstGeom prst="rect">
            <a:avLst/>
          </a:prstGeom>
        </p:spPr>
      </p:pic>
      <p:grpSp>
        <p:nvGrpSpPr>
          <p:cNvPr id="19" name="Group 18">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20" name="Freeform: Shape 19">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643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058D64D8-CFC6-BEE9-7208-DD05CF206F91}"/>
              </a:ext>
            </a:extLst>
          </p:cNvPr>
          <p:cNvSpPr>
            <a:spLocks noGrp="1"/>
          </p:cNvSpPr>
          <p:nvPr>
            <p:ph type="title"/>
          </p:nvPr>
        </p:nvSpPr>
        <p:spPr>
          <a:xfrm>
            <a:off x="709684" y="1562100"/>
            <a:ext cx="3795642" cy="3733800"/>
          </a:xfrm>
        </p:spPr>
        <p:txBody>
          <a:bodyPr>
            <a:normAutofit/>
          </a:bodyPr>
          <a:lstStyle/>
          <a:p>
            <a:pPr algn="ctr"/>
            <a:r>
              <a:rPr lang="en-US" sz="3100" kern="100">
                <a:solidFill>
                  <a:schemeClr val="tx1">
                    <a:lumMod val="85000"/>
                    <a:lumOff val="15000"/>
                  </a:schemeClr>
                </a:solidFill>
                <a:effectLst/>
                <a:latin typeface="Aptos" panose="020B0004020202020204" pitchFamily="34" charset="0"/>
                <a:ea typeface="Aptos" panose="020B0004020202020204" pitchFamily="34" charset="0"/>
                <a:cs typeface="Arial" panose="020B0604020202020204" pitchFamily="34" charset="0"/>
              </a:rPr>
              <a:t>12 April 2024 Adoption of the strengthened Energy Performance of Buildings Directive</a:t>
            </a:r>
            <a:endParaRPr lang="en-US" sz="3100">
              <a:solidFill>
                <a:schemeClr val="tx1">
                  <a:lumMod val="85000"/>
                  <a:lumOff val="15000"/>
                </a:schemeClr>
              </a:solidFill>
            </a:endParaRPr>
          </a:p>
        </p:txBody>
      </p:sp>
      <p:sp>
        <p:nvSpPr>
          <p:cNvPr id="3" name="Symbol zastępczy zawartości 2">
            <a:extLst>
              <a:ext uri="{FF2B5EF4-FFF2-40B4-BE49-F238E27FC236}">
                <a16:creationId xmlns:a16="http://schemas.microsoft.com/office/drawing/2014/main" id="{02D28217-7F0F-A827-CE94-E42AF8C2CF16}"/>
              </a:ext>
            </a:extLst>
          </p:cNvPr>
          <p:cNvSpPr>
            <a:spLocks noGrp="1"/>
          </p:cNvSpPr>
          <p:nvPr>
            <p:ph idx="1"/>
          </p:nvPr>
        </p:nvSpPr>
        <p:spPr>
          <a:xfrm>
            <a:off x="6096000" y="733425"/>
            <a:ext cx="5135592" cy="5391150"/>
          </a:xfrm>
        </p:spPr>
        <p:txBody>
          <a:bodyPr anchor="ctr">
            <a:normAutofit/>
          </a:bodyPr>
          <a:lstStyle/>
          <a:p>
            <a:pPr marL="0" indent="0" algn="just">
              <a:buNone/>
            </a:pPr>
            <a:r>
              <a:rPr lang="en-US" sz="2000" b="0" i="0" dirty="0">
                <a:solidFill>
                  <a:schemeClr val="tx1">
                    <a:lumMod val="85000"/>
                    <a:lumOff val="15000"/>
                  </a:schemeClr>
                </a:solidFill>
                <a:effectLst/>
                <a:latin typeface="arial" panose="020B0604020202020204" pitchFamily="34" charset="0"/>
              </a:rPr>
              <a:t>Buildings are responsible for around 40%</a:t>
            </a:r>
            <a:r>
              <a:rPr lang="en-US" sz="2000" b="1" i="0" dirty="0">
                <a:solidFill>
                  <a:schemeClr val="tx1">
                    <a:lumMod val="85000"/>
                    <a:lumOff val="15000"/>
                  </a:schemeClr>
                </a:solidFill>
                <a:effectLst/>
                <a:latin typeface="arial" panose="020B0604020202020204" pitchFamily="34" charset="0"/>
              </a:rPr>
              <a:t> </a:t>
            </a:r>
            <a:r>
              <a:rPr lang="en-US" sz="2000" b="0" i="0" dirty="0">
                <a:solidFill>
                  <a:schemeClr val="tx1">
                    <a:lumMod val="85000"/>
                    <a:lumOff val="15000"/>
                  </a:schemeClr>
                </a:solidFill>
                <a:effectLst/>
                <a:latin typeface="arial" panose="020B0604020202020204" pitchFamily="34" charset="0"/>
              </a:rPr>
              <a:t>of the EU's energy consumption, more than half of EU gas consumption (mainly through heating, cooling and domestic hot water), and 35% of the energy-related greenhouse gas emissions.</a:t>
            </a:r>
            <a:endParaRPr lang="pl-PL" sz="2000" b="0" i="0" dirty="0">
              <a:solidFill>
                <a:schemeClr val="tx1">
                  <a:lumMod val="85000"/>
                  <a:lumOff val="15000"/>
                </a:schemeClr>
              </a:solidFill>
              <a:effectLst/>
              <a:latin typeface="arial" panose="020B0604020202020204" pitchFamily="34" charset="0"/>
            </a:endParaRPr>
          </a:p>
          <a:p>
            <a:pPr marL="0" indent="0" algn="just">
              <a:buNone/>
            </a:pPr>
            <a:r>
              <a:rPr lang="en-US" sz="2000" b="0" i="0" dirty="0">
                <a:solidFill>
                  <a:schemeClr val="tx1">
                    <a:lumMod val="85000"/>
                    <a:lumOff val="15000"/>
                  </a:schemeClr>
                </a:solidFill>
                <a:effectLst/>
                <a:latin typeface="arial" panose="020B0604020202020204" pitchFamily="34" charset="0"/>
              </a:rPr>
              <a:t>At present, about 35% of the EU's buildings are over 50 years old and almost 75% of the building stock is energy inefficient.</a:t>
            </a:r>
            <a:endParaRPr lang="pl-PL" sz="2000" b="0" i="0" dirty="0">
              <a:solidFill>
                <a:schemeClr val="tx1">
                  <a:lumMod val="85000"/>
                  <a:lumOff val="15000"/>
                </a:schemeClr>
              </a:solidFill>
              <a:effectLst/>
              <a:latin typeface="arial" panose="020B0604020202020204" pitchFamily="34" charset="0"/>
            </a:endParaRPr>
          </a:p>
          <a:p>
            <a:pPr marL="0" indent="0" algn="just">
              <a:buNone/>
            </a:pPr>
            <a:r>
              <a:rPr lang="en-US" sz="2000" b="0" i="0" dirty="0">
                <a:solidFill>
                  <a:schemeClr val="tx1">
                    <a:lumMod val="85000"/>
                    <a:lumOff val="15000"/>
                  </a:schemeClr>
                </a:solidFill>
                <a:effectLst/>
                <a:latin typeface="arial" panose="020B0604020202020204" pitchFamily="34" charset="0"/>
              </a:rPr>
              <a:t>At the same time, the average annual energy renovation rate is only about 1%.</a:t>
            </a:r>
            <a:endParaRPr lang="en-US" sz="2000" dirty="0">
              <a:solidFill>
                <a:schemeClr val="tx1">
                  <a:lumMod val="85000"/>
                  <a:lumOff val="15000"/>
                </a:schemeClr>
              </a:solidFill>
            </a:endParaRPr>
          </a:p>
        </p:txBody>
      </p:sp>
    </p:spTree>
    <p:extLst>
      <p:ext uri="{BB962C8B-B14F-4D97-AF65-F5344CB8AC3E}">
        <p14:creationId xmlns:p14="http://schemas.microsoft.com/office/powerpoint/2010/main" val="80770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E9F7924F-276A-1345-C718-6AF78E98D41B}"/>
              </a:ext>
            </a:extLst>
          </p:cNvPr>
          <p:cNvSpPr>
            <a:spLocks noGrp="1"/>
          </p:cNvSpPr>
          <p:nvPr>
            <p:ph type="title"/>
          </p:nvPr>
        </p:nvSpPr>
        <p:spPr>
          <a:xfrm>
            <a:off x="709684" y="1562100"/>
            <a:ext cx="3795642" cy="3733800"/>
          </a:xfrm>
        </p:spPr>
        <p:txBody>
          <a:bodyPr>
            <a:normAutofit/>
          </a:bodyPr>
          <a:lstStyle/>
          <a:p>
            <a:pPr algn="ctr"/>
            <a:r>
              <a:rPr lang="en-US" sz="3100" kern="100">
                <a:solidFill>
                  <a:schemeClr val="tx1">
                    <a:lumMod val="85000"/>
                    <a:lumOff val="15000"/>
                  </a:schemeClr>
                </a:solidFill>
                <a:effectLst/>
                <a:latin typeface="Aptos" panose="020B0004020202020204" pitchFamily="34" charset="0"/>
                <a:ea typeface="Aptos" panose="020B0004020202020204" pitchFamily="34" charset="0"/>
                <a:cs typeface="Arial" panose="020B0604020202020204" pitchFamily="34" charset="0"/>
              </a:rPr>
              <a:t>12 April 2024 Adoption of the strengthened Energy Performance of Buildings Directive</a:t>
            </a:r>
            <a:br>
              <a:rPr lang="en-US" sz="3100" kern="100">
                <a:solidFill>
                  <a:schemeClr val="tx1">
                    <a:lumMod val="85000"/>
                    <a:lumOff val="15000"/>
                  </a:schemeClr>
                </a:solidFill>
                <a:effectLst/>
                <a:latin typeface="Aptos" panose="020B0004020202020204" pitchFamily="34" charset="0"/>
                <a:ea typeface="Aptos" panose="020B0004020202020204" pitchFamily="34" charset="0"/>
                <a:cs typeface="Arial" panose="020B0604020202020204" pitchFamily="34" charset="0"/>
              </a:rPr>
            </a:br>
            <a:endParaRPr lang="en-US" sz="3100">
              <a:solidFill>
                <a:schemeClr val="tx1">
                  <a:lumMod val="85000"/>
                  <a:lumOff val="15000"/>
                </a:schemeClr>
              </a:solidFill>
            </a:endParaRPr>
          </a:p>
        </p:txBody>
      </p:sp>
      <p:sp>
        <p:nvSpPr>
          <p:cNvPr id="3" name="Symbol zastępczy zawartości 2">
            <a:extLst>
              <a:ext uri="{FF2B5EF4-FFF2-40B4-BE49-F238E27FC236}">
                <a16:creationId xmlns:a16="http://schemas.microsoft.com/office/drawing/2014/main" id="{3D7AD9BC-FEA6-F44A-B04D-0B66234B0E8E}"/>
              </a:ext>
            </a:extLst>
          </p:cNvPr>
          <p:cNvSpPr>
            <a:spLocks noGrp="1"/>
          </p:cNvSpPr>
          <p:nvPr>
            <p:ph idx="1"/>
          </p:nvPr>
        </p:nvSpPr>
        <p:spPr>
          <a:xfrm>
            <a:off x="6096000" y="733425"/>
            <a:ext cx="5135592" cy="5391150"/>
          </a:xfrm>
        </p:spPr>
        <p:txBody>
          <a:bodyPr anchor="ctr">
            <a:normAutofit/>
          </a:bodyPr>
          <a:lstStyle/>
          <a:p>
            <a:pPr marL="0" indent="0" algn="just">
              <a:buNone/>
            </a:pPr>
            <a:r>
              <a:rPr lang="en-US" sz="2000" b="0" i="0" dirty="0">
                <a:solidFill>
                  <a:schemeClr val="tx1">
                    <a:lumMod val="85000"/>
                    <a:lumOff val="15000"/>
                  </a:schemeClr>
                </a:solidFill>
                <a:effectLst/>
                <a:latin typeface="arial" panose="020B0604020202020204" pitchFamily="34" charset="0"/>
              </a:rPr>
              <a:t>Each Member State will adopt its own national trajectory</a:t>
            </a:r>
            <a:r>
              <a:rPr lang="en-US" sz="2000" b="1" i="0" dirty="0">
                <a:solidFill>
                  <a:schemeClr val="tx1">
                    <a:lumMod val="85000"/>
                    <a:lumOff val="15000"/>
                  </a:schemeClr>
                </a:solidFill>
                <a:effectLst/>
                <a:latin typeface="arial" panose="020B0604020202020204" pitchFamily="34" charset="0"/>
              </a:rPr>
              <a:t> </a:t>
            </a:r>
            <a:r>
              <a:rPr lang="en-US" sz="2000" b="0" i="0" dirty="0">
                <a:solidFill>
                  <a:schemeClr val="tx1">
                    <a:lumMod val="85000"/>
                    <a:lumOff val="15000"/>
                  </a:schemeClr>
                </a:solidFill>
                <a:effectLst/>
                <a:latin typeface="arial" panose="020B0604020202020204" pitchFamily="34" charset="0"/>
              </a:rPr>
              <a:t>to reduce the average primary energy use of residential buildings, by 16% by 2030 and 20-22% by 2035.</a:t>
            </a:r>
            <a:endParaRPr lang="pl-PL" sz="2000" b="0" i="0" dirty="0">
              <a:solidFill>
                <a:schemeClr val="tx1">
                  <a:lumMod val="85000"/>
                  <a:lumOff val="15000"/>
                </a:schemeClr>
              </a:solidFill>
              <a:effectLst/>
              <a:latin typeface="arial" panose="020B0604020202020204" pitchFamily="34" charset="0"/>
            </a:endParaRPr>
          </a:p>
          <a:p>
            <a:pPr marL="0" indent="0" algn="just">
              <a:buNone/>
            </a:pPr>
            <a:r>
              <a:rPr lang="en-US" sz="2000" b="0" i="0" dirty="0">
                <a:solidFill>
                  <a:schemeClr val="tx1">
                    <a:lumMod val="85000"/>
                    <a:lumOff val="15000"/>
                  </a:schemeClr>
                </a:solidFill>
                <a:effectLst/>
                <a:latin typeface="arial" panose="020B0604020202020204" pitchFamily="34" charset="0"/>
              </a:rPr>
              <a:t>For non-residential buildings, they will need to renovate the 16% worst-performing buildings by 2030 and the 26% worst-performing buildings by 2033.</a:t>
            </a:r>
            <a:endParaRPr lang="pl-PL" sz="2000" b="0" i="0" dirty="0">
              <a:solidFill>
                <a:schemeClr val="tx1">
                  <a:lumMod val="85000"/>
                  <a:lumOff val="15000"/>
                </a:schemeClr>
              </a:solidFill>
              <a:effectLst/>
              <a:latin typeface="arial" panose="020B0604020202020204" pitchFamily="34" charset="0"/>
            </a:endParaRPr>
          </a:p>
          <a:p>
            <a:pPr marL="0" indent="0" algn="just">
              <a:buNone/>
            </a:pPr>
            <a:r>
              <a:rPr lang="en-US" sz="2000" b="0" i="0" dirty="0">
                <a:solidFill>
                  <a:schemeClr val="tx1">
                    <a:lumMod val="85000"/>
                    <a:lumOff val="15000"/>
                  </a:schemeClr>
                </a:solidFill>
                <a:effectLst/>
                <a:latin typeface="arial" panose="020B0604020202020204" pitchFamily="34" charset="0"/>
              </a:rPr>
              <a:t>Member States will have the possibility</a:t>
            </a:r>
            <a:r>
              <a:rPr lang="en-US" sz="2000" b="1" i="0" dirty="0">
                <a:solidFill>
                  <a:schemeClr val="tx1">
                    <a:lumMod val="85000"/>
                    <a:lumOff val="15000"/>
                  </a:schemeClr>
                </a:solidFill>
                <a:effectLst/>
                <a:latin typeface="arial" panose="020B0604020202020204" pitchFamily="34" charset="0"/>
              </a:rPr>
              <a:t> </a:t>
            </a:r>
            <a:r>
              <a:rPr lang="en-US" sz="2000" b="0" i="0" dirty="0">
                <a:solidFill>
                  <a:schemeClr val="tx1">
                    <a:lumMod val="85000"/>
                    <a:lumOff val="15000"/>
                  </a:schemeClr>
                </a:solidFill>
                <a:effectLst/>
                <a:latin typeface="arial" panose="020B0604020202020204" pitchFamily="34" charset="0"/>
              </a:rPr>
              <a:t>to</a:t>
            </a:r>
            <a:r>
              <a:rPr lang="en-US" sz="2000" b="1" i="0" dirty="0">
                <a:solidFill>
                  <a:schemeClr val="tx1">
                    <a:lumMod val="85000"/>
                    <a:lumOff val="15000"/>
                  </a:schemeClr>
                </a:solidFill>
                <a:effectLst/>
                <a:latin typeface="arial" panose="020B0604020202020204" pitchFamily="34" charset="0"/>
              </a:rPr>
              <a:t> </a:t>
            </a:r>
            <a:r>
              <a:rPr lang="en-US" sz="2000" b="0" i="0" dirty="0">
                <a:solidFill>
                  <a:schemeClr val="tx1">
                    <a:lumMod val="85000"/>
                    <a:lumOff val="15000"/>
                  </a:schemeClr>
                </a:solidFill>
                <a:effectLst/>
                <a:latin typeface="arial" panose="020B0604020202020204" pitchFamily="34" charset="0"/>
              </a:rPr>
              <a:t>exempt certain categories of residential and non-residential buildings from these obligations, including historical buildings or holiday homes.</a:t>
            </a:r>
            <a:endParaRPr lang="pl-PL" sz="2000" b="0" i="0" dirty="0">
              <a:solidFill>
                <a:schemeClr val="tx1">
                  <a:lumMod val="85000"/>
                  <a:lumOff val="15000"/>
                </a:schemeClr>
              </a:solidFill>
              <a:effectLst/>
              <a:latin typeface="arial" panose="020B0604020202020204" pitchFamily="34" charset="0"/>
            </a:endParaRPr>
          </a:p>
          <a:p>
            <a:pPr marL="0" indent="0" algn="just">
              <a:buNone/>
            </a:pPr>
            <a:r>
              <a:rPr lang="en-US" sz="2000" b="0" i="0" dirty="0">
                <a:solidFill>
                  <a:schemeClr val="tx1">
                    <a:lumMod val="85000"/>
                    <a:lumOff val="15000"/>
                  </a:schemeClr>
                </a:solidFill>
                <a:effectLst/>
                <a:latin typeface="arial" panose="020B0604020202020204" pitchFamily="34" charset="0"/>
              </a:rPr>
              <a:t>Citizens will be supported in their efforts to improve their homes. </a:t>
            </a:r>
            <a:endParaRPr lang="en-US" sz="2000" dirty="0">
              <a:solidFill>
                <a:schemeClr val="tx1">
                  <a:lumMod val="85000"/>
                  <a:lumOff val="15000"/>
                </a:schemeClr>
              </a:solidFill>
            </a:endParaRPr>
          </a:p>
        </p:txBody>
      </p:sp>
    </p:spTree>
    <p:extLst>
      <p:ext uri="{BB962C8B-B14F-4D97-AF65-F5344CB8AC3E}">
        <p14:creationId xmlns:p14="http://schemas.microsoft.com/office/powerpoint/2010/main" val="3119178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B8686431-FDF4-B68F-992E-93C788D01BEA}"/>
              </a:ext>
            </a:extLst>
          </p:cNvPr>
          <p:cNvSpPr>
            <a:spLocks noGrp="1"/>
          </p:cNvSpPr>
          <p:nvPr>
            <p:ph type="title"/>
          </p:nvPr>
        </p:nvSpPr>
        <p:spPr>
          <a:xfrm>
            <a:off x="709684" y="1562100"/>
            <a:ext cx="3795642" cy="3733800"/>
          </a:xfrm>
        </p:spPr>
        <p:txBody>
          <a:bodyPr>
            <a:normAutofit/>
          </a:bodyPr>
          <a:lstStyle/>
          <a:p>
            <a:pPr algn="ctr"/>
            <a:r>
              <a:rPr lang="en-US" sz="3100" kern="100">
                <a:solidFill>
                  <a:schemeClr val="tx1">
                    <a:lumMod val="85000"/>
                    <a:lumOff val="15000"/>
                  </a:schemeClr>
                </a:solidFill>
                <a:effectLst/>
                <a:latin typeface="Aptos" panose="020B0004020202020204" pitchFamily="34" charset="0"/>
                <a:ea typeface="Aptos" panose="020B0004020202020204" pitchFamily="34" charset="0"/>
                <a:cs typeface="Arial" panose="020B0604020202020204" pitchFamily="34" charset="0"/>
              </a:rPr>
              <a:t>12 April 2024 Adoption of the strengthened Energy Performance of Buildings Directive</a:t>
            </a:r>
            <a:endParaRPr lang="en-US" sz="3100">
              <a:solidFill>
                <a:schemeClr val="tx1">
                  <a:lumMod val="85000"/>
                  <a:lumOff val="15000"/>
                </a:schemeClr>
              </a:solidFill>
            </a:endParaRPr>
          </a:p>
        </p:txBody>
      </p:sp>
      <p:sp>
        <p:nvSpPr>
          <p:cNvPr id="3" name="Symbol zastępczy zawartości 2">
            <a:extLst>
              <a:ext uri="{FF2B5EF4-FFF2-40B4-BE49-F238E27FC236}">
                <a16:creationId xmlns:a16="http://schemas.microsoft.com/office/drawing/2014/main" id="{81649C6B-3F78-4F79-8401-60AEC1D141F8}"/>
              </a:ext>
            </a:extLst>
          </p:cNvPr>
          <p:cNvSpPr>
            <a:spLocks noGrp="1"/>
          </p:cNvSpPr>
          <p:nvPr>
            <p:ph idx="1"/>
          </p:nvPr>
        </p:nvSpPr>
        <p:spPr>
          <a:xfrm>
            <a:off x="6096000" y="733425"/>
            <a:ext cx="5135592" cy="5391150"/>
          </a:xfrm>
        </p:spPr>
        <p:txBody>
          <a:bodyPr anchor="ctr">
            <a:normAutofit/>
          </a:bodyPr>
          <a:lstStyle/>
          <a:p>
            <a:pPr marL="0" indent="0" algn="just">
              <a:buNone/>
            </a:pPr>
            <a:r>
              <a:rPr lang="en-US" sz="2400" i="0" dirty="0">
                <a:solidFill>
                  <a:schemeClr val="tx1">
                    <a:lumMod val="85000"/>
                    <a:lumOff val="15000"/>
                  </a:schemeClr>
                </a:solidFill>
                <a:effectLst/>
                <a:latin typeface="arial" panose="020B0604020202020204" pitchFamily="34" charset="0"/>
              </a:rPr>
              <a:t>All new residential and non-residential buildings must have zero on-site emissions from fossil fuels, as of 1 January 2028 for publicly-owned buildings and as of 1 January 2030 for all other new buildings, with a possibility for specific exemptions.</a:t>
            </a:r>
            <a:endParaRPr lang="pl-PL" sz="2400" i="0" dirty="0">
              <a:solidFill>
                <a:schemeClr val="tx1">
                  <a:lumMod val="85000"/>
                  <a:lumOff val="15000"/>
                </a:schemeClr>
              </a:solidFill>
              <a:effectLst/>
              <a:latin typeface="arial" panose="020B0604020202020204" pitchFamily="34" charset="0"/>
            </a:endParaRPr>
          </a:p>
          <a:p>
            <a:pPr marL="0" indent="0" algn="just">
              <a:buNone/>
            </a:pPr>
            <a:r>
              <a:rPr lang="en-US" sz="2400" i="0" dirty="0">
                <a:solidFill>
                  <a:schemeClr val="tx1">
                    <a:lumMod val="85000"/>
                    <a:lumOff val="15000"/>
                  </a:schemeClr>
                </a:solidFill>
                <a:effectLst/>
                <a:latin typeface="arial" panose="020B0604020202020204" pitchFamily="34" charset="0"/>
              </a:rPr>
              <a:t>The strengthened Directive contains new provisions to progressively phase-out fossil fuels from heating in buildings and boost the deployment of solar power installations, taking into account the national circumstances.</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500367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ytuł 1">
            <a:extLst>
              <a:ext uri="{FF2B5EF4-FFF2-40B4-BE49-F238E27FC236}">
                <a16:creationId xmlns:a16="http://schemas.microsoft.com/office/drawing/2014/main" id="{0CA20032-0FC9-E585-C669-7AE976D868EE}"/>
              </a:ext>
            </a:extLst>
          </p:cNvPr>
          <p:cNvSpPr>
            <a:spLocks noGrp="1"/>
          </p:cNvSpPr>
          <p:nvPr>
            <p:ph type="title"/>
          </p:nvPr>
        </p:nvSpPr>
        <p:spPr>
          <a:xfrm>
            <a:off x="838200" y="365125"/>
            <a:ext cx="5393361" cy="1325563"/>
          </a:xfrm>
        </p:spPr>
        <p:txBody>
          <a:bodyPr>
            <a:normAutofit/>
          </a:bodyPr>
          <a:lstStyle/>
          <a:p>
            <a:r>
              <a:rPr lang="en-US" sz="3400" b="0" i="0">
                <a:effectLst/>
                <a:latin typeface="Lato" panose="020F0502020204030203" pitchFamily="34" charset="0"/>
              </a:rPr>
              <a:t>Green Deal Industrial Plan</a:t>
            </a:r>
            <a:br>
              <a:rPr lang="en-US" sz="3400" b="0" i="0">
                <a:effectLst/>
                <a:latin typeface="Lato" panose="020F0502020204030203" pitchFamily="34" charset="0"/>
              </a:rPr>
            </a:br>
            <a:endParaRPr lang="en-US" sz="3400"/>
          </a:p>
        </p:txBody>
      </p:sp>
      <p:sp>
        <p:nvSpPr>
          <p:cNvPr id="25" name="Freeform: Shape 2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585FB44A-86CA-89A9-A076-D8F2BED87171}"/>
              </a:ext>
            </a:extLst>
          </p:cNvPr>
          <p:cNvSpPr>
            <a:spLocks noGrp="1"/>
          </p:cNvSpPr>
          <p:nvPr>
            <p:ph idx="1"/>
          </p:nvPr>
        </p:nvSpPr>
        <p:spPr>
          <a:xfrm>
            <a:off x="838200" y="1825625"/>
            <a:ext cx="5393361" cy="4351338"/>
          </a:xfrm>
        </p:spPr>
        <p:txBody>
          <a:bodyPr>
            <a:normAutofit/>
          </a:bodyPr>
          <a:lstStyle/>
          <a:p>
            <a:pPr marL="0" indent="0" algn="just">
              <a:buNone/>
            </a:pPr>
            <a:r>
              <a:rPr lang="en-US" sz="3600" b="0" i="0" dirty="0">
                <a:effectLst/>
                <a:latin typeface="Abadi" panose="020B0604020104020204" pitchFamily="34" charset="0"/>
              </a:rPr>
              <a:t>The </a:t>
            </a:r>
            <a:r>
              <a:rPr lang="en-US" sz="3600" b="1" i="0" u="none" strike="noStrike" dirty="0">
                <a:effectLst/>
                <a:latin typeface="Abadi" panose="020B0604020104020204" pitchFamily="34" charset="0"/>
                <a:hlinkClick r:id="rId2"/>
              </a:rPr>
              <a:t>Green Deal Industrial Plan</a:t>
            </a:r>
            <a:r>
              <a:rPr lang="en-US" sz="3600" b="0" i="0" dirty="0">
                <a:effectLst/>
                <a:latin typeface="Abadi" panose="020B0604020104020204" pitchFamily="34" charset="0"/>
              </a:rPr>
              <a:t> creates conditions for the scaling up of manufacturing capacity for the net-zero technologies and products required to meet Europe’s climate targets. </a:t>
            </a:r>
          </a:p>
          <a:p>
            <a:endParaRPr lang="en-US" dirty="0"/>
          </a:p>
        </p:txBody>
      </p:sp>
      <p:sp>
        <p:nvSpPr>
          <p:cNvPr id="27" name="Oval 2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abryka">
            <a:extLst>
              <a:ext uri="{FF2B5EF4-FFF2-40B4-BE49-F238E27FC236}">
                <a16:creationId xmlns:a16="http://schemas.microsoft.com/office/drawing/2014/main" id="{F3003A1E-5C9F-7E80-A04C-2DF57BBEAA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9" name="Freeform: Shape 2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1" name="Straight Connector 3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5558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ytuł 1">
            <a:extLst>
              <a:ext uri="{FF2B5EF4-FFF2-40B4-BE49-F238E27FC236}">
                <a16:creationId xmlns:a16="http://schemas.microsoft.com/office/drawing/2014/main" id="{F9F1FCAC-FB66-821B-9C0B-2077E4F44F7C}"/>
              </a:ext>
            </a:extLst>
          </p:cNvPr>
          <p:cNvSpPr>
            <a:spLocks noGrp="1"/>
          </p:cNvSpPr>
          <p:nvPr>
            <p:ph type="title"/>
          </p:nvPr>
        </p:nvSpPr>
        <p:spPr>
          <a:xfrm>
            <a:off x="838200" y="365125"/>
            <a:ext cx="5393361" cy="1325563"/>
          </a:xfrm>
        </p:spPr>
        <p:txBody>
          <a:bodyPr>
            <a:normAutofit/>
          </a:bodyPr>
          <a:lstStyle/>
          <a:p>
            <a:r>
              <a:rPr lang="en-US" sz="3400" b="0" i="0">
                <a:effectLst/>
                <a:latin typeface="Lato" panose="020F0502020204030203" pitchFamily="34" charset="0"/>
              </a:rPr>
              <a:t>Critical Raw Materials Act</a:t>
            </a:r>
            <a:br>
              <a:rPr lang="en-US" sz="3400" b="0" i="0">
                <a:effectLst/>
                <a:latin typeface="Lato" panose="020F0502020204030203" pitchFamily="34" charset="0"/>
              </a:rPr>
            </a:br>
            <a:endParaRPr lang="en-US" sz="3400"/>
          </a:p>
        </p:txBody>
      </p:sp>
      <p:sp>
        <p:nvSpPr>
          <p:cNvPr id="25" name="Freeform: Shape 2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81861365-E547-38B6-E7CA-C27A9A7306C8}"/>
              </a:ext>
            </a:extLst>
          </p:cNvPr>
          <p:cNvSpPr>
            <a:spLocks noGrp="1"/>
          </p:cNvSpPr>
          <p:nvPr>
            <p:ph idx="1"/>
          </p:nvPr>
        </p:nvSpPr>
        <p:spPr>
          <a:xfrm>
            <a:off x="838200" y="1825625"/>
            <a:ext cx="5393361" cy="4351338"/>
          </a:xfrm>
        </p:spPr>
        <p:txBody>
          <a:bodyPr>
            <a:normAutofit/>
          </a:bodyPr>
          <a:lstStyle/>
          <a:p>
            <a:pPr marL="0" indent="0">
              <a:buNone/>
            </a:pPr>
            <a:r>
              <a:rPr lang="en-US" sz="3600" b="0" i="0" dirty="0">
                <a:effectLst/>
                <a:latin typeface="Abadi" panose="020B0604020104020204" pitchFamily="34" charset="0"/>
              </a:rPr>
              <a:t>The </a:t>
            </a:r>
            <a:r>
              <a:rPr lang="en-US" sz="3600" b="1" i="0" u="none" strike="noStrike" dirty="0">
                <a:effectLst/>
                <a:latin typeface="Abadi" panose="020B0604020104020204" pitchFamily="34" charset="0"/>
                <a:hlinkClick r:id="rId2"/>
              </a:rPr>
              <a:t>Critical Raw Materials Act</a:t>
            </a:r>
            <a:r>
              <a:rPr lang="en-US" sz="3600" b="0" i="0" dirty="0">
                <a:effectLst/>
                <a:latin typeface="Abadi" panose="020B0604020104020204" pitchFamily="34" charset="0"/>
              </a:rPr>
              <a:t> will help ensure the EU’s access to a secure, diversified, affordable and sustainable supply and to increase domestic capacities for critical raw materials</a:t>
            </a:r>
          </a:p>
          <a:p>
            <a:endParaRPr lang="en-US" dirty="0"/>
          </a:p>
        </p:txBody>
      </p:sp>
      <p:sp>
        <p:nvSpPr>
          <p:cNvPr id="27" name="Oval 2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arth Globe - Asia">
            <a:extLst>
              <a:ext uri="{FF2B5EF4-FFF2-40B4-BE49-F238E27FC236}">
                <a16:creationId xmlns:a16="http://schemas.microsoft.com/office/drawing/2014/main" id="{4BD6BECE-54A1-00CD-AF37-1609032F7C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9" name="Freeform: Shape 2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1" name="Straight Connector 3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43345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ytuł 1">
            <a:extLst>
              <a:ext uri="{FF2B5EF4-FFF2-40B4-BE49-F238E27FC236}">
                <a16:creationId xmlns:a16="http://schemas.microsoft.com/office/drawing/2014/main" id="{56AAA153-6C3E-6FF4-F583-FE5E454B8661}"/>
              </a:ext>
            </a:extLst>
          </p:cNvPr>
          <p:cNvSpPr>
            <a:spLocks noGrp="1"/>
          </p:cNvSpPr>
          <p:nvPr>
            <p:ph type="title"/>
          </p:nvPr>
        </p:nvSpPr>
        <p:spPr>
          <a:xfrm>
            <a:off x="838200" y="365125"/>
            <a:ext cx="5393361" cy="1325563"/>
          </a:xfrm>
        </p:spPr>
        <p:txBody>
          <a:bodyPr>
            <a:normAutofit/>
          </a:bodyPr>
          <a:lstStyle/>
          <a:p>
            <a:r>
              <a:rPr lang="en-US" sz="4100" b="0" i="0">
                <a:effectLst/>
                <a:latin typeface="Lato" panose="020F0502020204030203" pitchFamily="34" charset="0"/>
              </a:rPr>
              <a:t>Net-zero Industry</a:t>
            </a:r>
            <a:r>
              <a:rPr lang="pl-PL" sz="4100" b="0" i="0">
                <a:effectLst/>
                <a:latin typeface="Lato" panose="020F0502020204030203" pitchFamily="34" charset="0"/>
              </a:rPr>
              <a:t> </a:t>
            </a:r>
            <a:r>
              <a:rPr lang="en-US" sz="4100" b="0" i="0">
                <a:effectLst/>
                <a:latin typeface="Lato" panose="020F0502020204030203" pitchFamily="34" charset="0"/>
              </a:rPr>
              <a:t>Act</a:t>
            </a:r>
            <a:br>
              <a:rPr lang="en-US" sz="4100" b="0" i="0">
                <a:effectLst/>
                <a:latin typeface="Lato" panose="020F0502020204030203" pitchFamily="34" charset="0"/>
              </a:rPr>
            </a:br>
            <a:endParaRPr lang="en-US" sz="4100"/>
          </a:p>
        </p:txBody>
      </p:sp>
      <p:sp>
        <p:nvSpPr>
          <p:cNvPr id="16" name="Freeform: Shape 15">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0A67AA75-0ED7-C690-D960-F3A91A77C1DF}"/>
              </a:ext>
            </a:extLst>
          </p:cNvPr>
          <p:cNvSpPr>
            <a:spLocks noGrp="1"/>
          </p:cNvSpPr>
          <p:nvPr>
            <p:ph idx="1"/>
          </p:nvPr>
        </p:nvSpPr>
        <p:spPr>
          <a:xfrm>
            <a:off x="838200" y="1825625"/>
            <a:ext cx="5393361" cy="4351338"/>
          </a:xfrm>
        </p:spPr>
        <p:txBody>
          <a:bodyPr>
            <a:normAutofit/>
          </a:bodyPr>
          <a:lstStyle/>
          <a:p>
            <a:pPr marL="0" indent="0" algn="just">
              <a:buNone/>
            </a:pPr>
            <a:r>
              <a:rPr lang="en-US" sz="3600" b="0" i="0" dirty="0">
                <a:effectLst/>
                <a:latin typeface="Abadi" panose="020B0604020104020204" pitchFamily="34" charset="0"/>
              </a:rPr>
              <a:t>The </a:t>
            </a:r>
            <a:r>
              <a:rPr lang="en-US" sz="3600" b="1" i="0" u="none" strike="noStrike" dirty="0">
                <a:effectLst/>
                <a:latin typeface="Abadi" panose="020B0604020104020204" pitchFamily="34" charset="0"/>
                <a:hlinkClick r:id="rId2"/>
              </a:rPr>
              <a:t>Net-Zero Industry Act</a:t>
            </a:r>
            <a:r>
              <a:rPr lang="en-US" sz="3600" b="0" i="0" dirty="0">
                <a:effectLst/>
                <a:latin typeface="Abadi" panose="020B0604020104020204" pitchFamily="34" charset="0"/>
              </a:rPr>
              <a:t> will boost the manufacturing of net-zero technologies in the EU and strengthen their resilience and</a:t>
            </a:r>
            <a:r>
              <a:rPr lang="pl-PL" sz="3600" b="0" i="0" dirty="0">
                <a:effectLst/>
                <a:latin typeface="Abadi" panose="020B0604020104020204" pitchFamily="34" charset="0"/>
              </a:rPr>
              <a:t> </a:t>
            </a:r>
            <a:r>
              <a:rPr lang="en-US" sz="3600" b="0" i="0" dirty="0">
                <a:effectLst/>
                <a:latin typeface="Abadi" panose="020B0604020104020204" pitchFamily="34" charset="0"/>
              </a:rPr>
              <a:t>competitiveness.</a:t>
            </a:r>
          </a:p>
          <a:p>
            <a:endParaRPr lang="en-US" dirty="0"/>
          </a:p>
        </p:txBody>
      </p:sp>
      <p:sp>
        <p:nvSpPr>
          <p:cNvPr id="18" name="Oval 17">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zarne kropki połączone za pośrednictwem sieci, aby utworzyć sieć">
            <a:extLst>
              <a:ext uri="{FF2B5EF4-FFF2-40B4-BE49-F238E27FC236}">
                <a16:creationId xmlns:a16="http://schemas.microsoft.com/office/drawing/2014/main" id="{66CF17A8-2DB3-C846-EA6C-96FAEDC389F2}"/>
              </a:ext>
            </a:extLst>
          </p:cNvPr>
          <p:cNvPicPr>
            <a:picLocks noChangeAspect="1"/>
          </p:cNvPicPr>
          <p:nvPr/>
        </p:nvPicPr>
        <p:blipFill>
          <a:blip r:embed="rId3"/>
          <a:srcRect l="55621" r="2128"/>
          <a:stretch/>
        </p:blipFill>
        <p:spPr>
          <a:xfrm>
            <a:off x="8327690" y="1176557"/>
            <a:ext cx="2900039" cy="386090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0" name="Freeform: Shape 19">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5725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BF50936-8A32-D5F0-F079-F29B76F1971D}"/>
              </a:ext>
            </a:extLst>
          </p:cNvPr>
          <p:cNvSpPr>
            <a:spLocks noGrp="1"/>
          </p:cNvSpPr>
          <p:nvPr>
            <p:ph type="title"/>
          </p:nvPr>
        </p:nvSpPr>
        <p:spPr>
          <a:xfrm>
            <a:off x="838200" y="365125"/>
            <a:ext cx="5558489" cy="1325563"/>
          </a:xfrm>
        </p:spPr>
        <p:txBody>
          <a:bodyPr>
            <a:normAutofit/>
          </a:bodyPr>
          <a:lstStyle/>
          <a:p>
            <a:r>
              <a:rPr lang="en-US" sz="3400" b="0" i="0">
                <a:effectLst/>
                <a:latin typeface="Lato" panose="020F0502020204030203" pitchFamily="34" charset="0"/>
              </a:rPr>
              <a:t>Zero Pollution</a:t>
            </a:r>
            <a:r>
              <a:rPr lang="pl-PL" sz="3400" b="0" i="0">
                <a:effectLst/>
                <a:latin typeface="Lato" panose="020F0502020204030203" pitchFamily="34" charset="0"/>
              </a:rPr>
              <a:t> Action Plan</a:t>
            </a:r>
            <a:br>
              <a:rPr lang="en-US" sz="3400" b="0" i="0">
                <a:effectLst/>
                <a:latin typeface="Lato" panose="020F0502020204030203" pitchFamily="34" charset="0"/>
              </a:rPr>
            </a:br>
            <a:endParaRPr lang="en-US" sz="3400"/>
          </a:p>
        </p:txBody>
      </p:sp>
      <p:sp>
        <p:nvSpPr>
          <p:cNvPr id="21" name="Freeform: Shape 2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F348C7B3-B374-964C-12B4-CED6058B6CD0}"/>
              </a:ext>
            </a:extLst>
          </p:cNvPr>
          <p:cNvSpPr>
            <a:spLocks noGrp="1"/>
          </p:cNvSpPr>
          <p:nvPr>
            <p:ph idx="1"/>
          </p:nvPr>
        </p:nvSpPr>
        <p:spPr>
          <a:xfrm>
            <a:off x="838200" y="1825625"/>
            <a:ext cx="5558489" cy="4351338"/>
          </a:xfrm>
        </p:spPr>
        <p:txBody>
          <a:bodyPr>
            <a:normAutofit/>
          </a:bodyPr>
          <a:lstStyle/>
          <a:p>
            <a:pPr marL="0" indent="0" algn="just">
              <a:buNone/>
            </a:pPr>
            <a:r>
              <a:rPr lang="en-US" sz="3200" b="0" i="0" dirty="0">
                <a:effectLst/>
                <a:latin typeface="Abadi" panose="020B0604020104020204" pitchFamily="34" charset="0"/>
              </a:rPr>
              <a:t>The Commission’s </a:t>
            </a:r>
            <a:r>
              <a:rPr lang="en-US" sz="3200" b="1" i="0" u="none" strike="noStrike" dirty="0">
                <a:effectLst/>
                <a:latin typeface="Abadi" panose="020B0604020104020204" pitchFamily="34" charset="0"/>
                <a:hlinkClick r:id="rId2"/>
              </a:rPr>
              <a:t>Zero Pollution Action Plan</a:t>
            </a:r>
            <a:r>
              <a:rPr lang="en-US" sz="3200" b="0" i="0" dirty="0">
                <a:effectLst/>
                <a:latin typeface="Abadi" panose="020B0604020104020204" pitchFamily="34" charset="0"/>
              </a:rPr>
              <a:t> resulted in proposals for </a:t>
            </a:r>
            <a:r>
              <a:rPr lang="en-US" sz="3200" b="0" i="0" dirty="0" err="1">
                <a:effectLst/>
                <a:latin typeface="Abadi" panose="020B0604020104020204" pitchFamily="34" charset="0"/>
              </a:rPr>
              <a:t>modernised</a:t>
            </a:r>
            <a:r>
              <a:rPr lang="en-US" sz="3200" b="0" i="0" dirty="0">
                <a:effectLst/>
                <a:latin typeface="Abadi" panose="020B0604020104020204" pitchFamily="34" charset="0"/>
              </a:rPr>
              <a:t> standards on water quality, air quality, industrial emissions, chemicals, and transparency and clearer financing, so pollution costs fall less on the taxpayer.</a:t>
            </a:r>
          </a:p>
          <a:p>
            <a:endParaRPr lang="en-US" dirty="0"/>
          </a:p>
        </p:txBody>
      </p:sp>
      <p:sp>
        <p:nvSpPr>
          <p:cNvPr id="23" name="Oval 2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Block Arc 2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9" name="Straight Connector 2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Arc 3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58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57C8454-7544-354C-22C5-6434D9B6BA4E}"/>
              </a:ext>
            </a:extLst>
          </p:cNvPr>
          <p:cNvSpPr>
            <a:spLocks noGrp="1"/>
          </p:cNvSpPr>
          <p:nvPr>
            <p:ph type="title"/>
          </p:nvPr>
        </p:nvSpPr>
        <p:spPr>
          <a:xfrm>
            <a:off x="838200" y="365125"/>
            <a:ext cx="5558489" cy="1325563"/>
          </a:xfrm>
        </p:spPr>
        <p:txBody>
          <a:bodyPr>
            <a:normAutofit/>
          </a:bodyPr>
          <a:lstStyle/>
          <a:p>
            <a:r>
              <a:rPr lang="en-US" sz="4100" b="0" i="0">
                <a:effectLst/>
                <a:latin typeface="Lato" panose="020F0502020204030203" pitchFamily="34" charset="0"/>
              </a:rPr>
              <a:t>Farm to Fork</a:t>
            </a:r>
            <a:r>
              <a:rPr lang="pl-PL" sz="4100" b="0" i="0">
                <a:effectLst/>
                <a:latin typeface="Lato" panose="020F0502020204030203" pitchFamily="34" charset="0"/>
              </a:rPr>
              <a:t> </a:t>
            </a:r>
            <a:r>
              <a:rPr lang="pl-PL" sz="4100" b="0" i="0" err="1">
                <a:effectLst/>
                <a:latin typeface="Lato" panose="020F0502020204030203" pitchFamily="34" charset="0"/>
              </a:rPr>
              <a:t>Strategy</a:t>
            </a:r>
            <a:br>
              <a:rPr lang="en-US" sz="4100" b="0" i="0">
                <a:effectLst/>
                <a:latin typeface="Lato" panose="020F0502020204030203" pitchFamily="34" charset="0"/>
              </a:rPr>
            </a:br>
            <a:endParaRPr lang="en-US" sz="410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7FD59BB5-DA1F-C660-F0D1-C86CD56786B8}"/>
              </a:ext>
            </a:extLst>
          </p:cNvPr>
          <p:cNvSpPr>
            <a:spLocks noGrp="1"/>
          </p:cNvSpPr>
          <p:nvPr>
            <p:ph idx="1"/>
          </p:nvPr>
        </p:nvSpPr>
        <p:spPr>
          <a:xfrm>
            <a:off x="838200" y="1825625"/>
            <a:ext cx="5558489" cy="4351338"/>
          </a:xfrm>
        </p:spPr>
        <p:txBody>
          <a:bodyPr>
            <a:normAutofit fontScale="92500"/>
          </a:bodyPr>
          <a:lstStyle/>
          <a:p>
            <a:pPr marL="0" indent="0" algn="just">
              <a:buNone/>
            </a:pPr>
            <a:r>
              <a:rPr lang="en-US" sz="3500" b="1" i="0" u="none" strike="noStrike" dirty="0">
                <a:effectLst/>
                <a:latin typeface="Abadi" panose="020B0604020104020204" pitchFamily="34" charset="0"/>
                <a:hlinkClick r:id="rId2"/>
              </a:rPr>
              <a:t>Farm to Fork Strategy</a:t>
            </a:r>
            <a:r>
              <a:rPr lang="en-US" sz="3500" b="0" i="0" dirty="0">
                <a:effectLst/>
                <a:latin typeface="Abadi" panose="020B0604020104020204" pitchFamily="34" charset="0"/>
              </a:rPr>
              <a:t> intends to make food supply systems fair and healthy, safeguard EU food security and affordability, while rewarding farmers for providing environmental and climate-friendly services.</a:t>
            </a:r>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143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449B32-C467-ACF0-8D23-EACB206B4268}"/>
              </a:ext>
            </a:extLst>
          </p:cNvPr>
          <p:cNvSpPr>
            <a:spLocks noGrp="1"/>
          </p:cNvSpPr>
          <p:nvPr>
            <p:ph type="title"/>
          </p:nvPr>
        </p:nvSpPr>
        <p:spPr/>
        <p:txBody>
          <a:bodyPr/>
          <a:lstStyle/>
          <a:p>
            <a:endParaRPr lang="en-US"/>
          </a:p>
        </p:txBody>
      </p:sp>
      <p:pic>
        <p:nvPicPr>
          <p:cNvPr id="4104" name="Picture 8" descr="Twin Transition: Coupling Green and Digital Transitions - Too4to">
            <a:extLst>
              <a:ext uri="{FF2B5EF4-FFF2-40B4-BE49-F238E27FC236}">
                <a16:creationId xmlns:a16="http://schemas.microsoft.com/office/drawing/2014/main" id="{92BEA7B0-2E4A-7692-DBAB-BFD820EC14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5403" y="2053618"/>
            <a:ext cx="4901194" cy="389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457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AF0FD8-AF4F-75C6-9A64-A8C0B341FB2A}"/>
              </a:ext>
            </a:extLst>
          </p:cNvPr>
          <p:cNvSpPr>
            <a:spLocks noGrp="1"/>
          </p:cNvSpPr>
          <p:nvPr>
            <p:ph type="title"/>
          </p:nvPr>
        </p:nvSpPr>
        <p:spPr/>
        <p:txBody>
          <a:bodyPr/>
          <a:lstStyle/>
          <a:p>
            <a:r>
              <a:rPr lang="en-US" b="0" i="0" dirty="0">
                <a:solidFill>
                  <a:srgbClr val="424242"/>
                </a:solidFill>
                <a:effectLst/>
                <a:latin typeface="Lato" panose="020F0502020204030203" pitchFamily="34" charset="0"/>
              </a:rPr>
              <a:t>Farm to Fork</a:t>
            </a:r>
            <a:r>
              <a:rPr lang="pl-PL" b="0" i="0" dirty="0">
                <a:solidFill>
                  <a:srgbClr val="424242"/>
                </a:solidFill>
                <a:effectLst/>
                <a:latin typeface="Lato" panose="020F0502020204030203" pitchFamily="34" charset="0"/>
              </a:rPr>
              <a:t> </a:t>
            </a:r>
            <a:r>
              <a:rPr lang="pl-PL" b="0" i="0" dirty="0" err="1">
                <a:solidFill>
                  <a:srgbClr val="424242"/>
                </a:solidFill>
                <a:effectLst/>
                <a:latin typeface="Lato" panose="020F0502020204030203" pitchFamily="34" charset="0"/>
              </a:rPr>
              <a:t>Strategy</a:t>
            </a:r>
            <a:endParaRPr lang="en-US" dirty="0"/>
          </a:p>
        </p:txBody>
      </p:sp>
      <p:pic>
        <p:nvPicPr>
          <p:cNvPr id="2050" name="Picture 2" descr="What does the EU Green Deal mean for the fruit and vegetable sector?">
            <a:extLst>
              <a:ext uri="{FF2B5EF4-FFF2-40B4-BE49-F238E27FC236}">
                <a16:creationId xmlns:a16="http://schemas.microsoft.com/office/drawing/2014/main" id="{39C7D9F8-64DC-6694-2813-D1F82EEA1B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3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ytuł 1">
            <a:extLst>
              <a:ext uri="{FF2B5EF4-FFF2-40B4-BE49-F238E27FC236}">
                <a16:creationId xmlns:a16="http://schemas.microsoft.com/office/drawing/2014/main" id="{4C6AD64E-05CF-9A52-2FC8-90866563080C}"/>
              </a:ext>
            </a:extLst>
          </p:cNvPr>
          <p:cNvSpPr>
            <a:spLocks noGrp="1"/>
          </p:cNvSpPr>
          <p:nvPr>
            <p:ph type="title"/>
          </p:nvPr>
        </p:nvSpPr>
        <p:spPr>
          <a:xfrm>
            <a:off x="905484" y="1065749"/>
            <a:ext cx="3748810" cy="4726502"/>
          </a:xfrm>
        </p:spPr>
        <p:txBody>
          <a:bodyPr>
            <a:normAutofit/>
          </a:bodyPr>
          <a:lstStyle/>
          <a:p>
            <a:r>
              <a:rPr lang="en-US" i="0">
                <a:effectLst/>
                <a:latin typeface="+mn-lt"/>
              </a:rPr>
              <a:t>Making the EU climate neutral by 2050</a:t>
            </a:r>
            <a:br>
              <a:rPr lang="en-US" b="1" i="0">
                <a:effectLst/>
                <a:latin typeface="Lato" panose="020F0502020204030203" pitchFamily="34" charset="0"/>
              </a:rPr>
            </a:br>
            <a:endParaRPr lang="en-US" dirty="0"/>
          </a:p>
        </p:txBody>
      </p:sp>
      <p:sp>
        <p:nvSpPr>
          <p:cNvPr id="3" name="Symbol zastępczy zawartości 2">
            <a:extLst>
              <a:ext uri="{FF2B5EF4-FFF2-40B4-BE49-F238E27FC236}">
                <a16:creationId xmlns:a16="http://schemas.microsoft.com/office/drawing/2014/main" id="{BAC13149-7D6C-2E71-0BFC-06BCD1BEEFB1}"/>
              </a:ext>
            </a:extLst>
          </p:cNvPr>
          <p:cNvSpPr>
            <a:spLocks noGrp="1"/>
          </p:cNvSpPr>
          <p:nvPr>
            <p:ph idx="1"/>
          </p:nvPr>
        </p:nvSpPr>
        <p:spPr>
          <a:xfrm>
            <a:off x="6400800" y="713313"/>
            <a:ext cx="4953000" cy="5431376"/>
          </a:xfrm>
        </p:spPr>
        <p:txBody>
          <a:bodyPr anchor="ctr">
            <a:normAutofit/>
          </a:bodyPr>
          <a:lstStyle/>
          <a:p>
            <a:pPr marL="0" indent="0" algn="just">
              <a:buNone/>
            </a:pPr>
            <a:r>
              <a:rPr lang="en-US" sz="2400" b="0" i="0" dirty="0">
                <a:effectLst/>
              </a:rPr>
              <a:t>In 2021 the EU adopted its first </a:t>
            </a:r>
            <a:r>
              <a:rPr lang="en-US" sz="2400" b="1" i="0" u="none" strike="noStrike" dirty="0">
                <a:effectLst/>
                <a:hlinkClick r:id="rId2"/>
              </a:rPr>
              <a:t>EU Climate Law.</a:t>
            </a:r>
            <a:r>
              <a:rPr lang="en-US" sz="2400" b="0" i="0" dirty="0">
                <a:effectLst/>
              </a:rPr>
              <a:t> It set in stone Europe's goals to become climate-neutral by 2050, as well as a target of </a:t>
            </a:r>
            <a:r>
              <a:rPr lang="en-US" sz="2400" b="1" i="0" dirty="0">
                <a:effectLst/>
              </a:rPr>
              <a:t>55%</a:t>
            </a:r>
            <a:r>
              <a:rPr lang="en-US" sz="2400" b="0" i="0" dirty="0">
                <a:effectLst/>
              </a:rPr>
              <a:t> less emissions by 2030, in comparison to 1990.</a:t>
            </a:r>
          </a:p>
          <a:p>
            <a:pPr marL="0" indent="0" algn="just">
              <a:buNone/>
            </a:pPr>
            <a:r>
              <a:rPr lang="en-US" sz="2400" b="0" i="0" dirty="0">
                <a:effectLst/>
              </a:rPr>
              <a:t>As required under the Climate Law, the Commission also recommended, in February 2024, an additional intermediate target of </a:t>
            </a:r>
            <a:r>
              <a:rPr lang="en-US" sz="2400" b="1" i="0" dirty="0">
                <a:effectLst/>
              </a:rPr>
              <a:t>90%</a:t>
            </a:r>
            <a:r>
              <a:rPr lang="en-US" sz="2400" b="0" i="0" dirty="0">
                <a:effectLst/>
              </a:rPr>
              <a:t> less emissions by 2040, confirming our direction of travel.</a:t>
            </a:r>
          </a:p>
          <a:p>
            <a:endParaRPr lang="en-US" sz="2000" dirty="0"/>
          </a:p>
        </p:txBody>
      </p:sp>
    </p:spTree>
    <p:extLst>
      <p:ext uri="{BB962C8B-B14F-4D97-AF65-F5344CB8AC3E}">
        <p14:creationId xmlns:p14="http://schemas.microsoft.com/office/powerpoint/2010/main" val="3630320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CF9202-E24B-E604-78F5-16FBC62993A3}"/>
              </a:ext>
            </a:extLst>
          </p:cNvPr>
          <p:cNvSpPr>
            <a:spLocks noGrp="1"/>
          </p:cNvSpPr>
          <p:nvPr>
            <p:ph type="title"/>
          </p:nvPr>
        </p:nvSpPr>
        <p:spPr/>
        <p:txBody>
          <a:bodyPr/>
          <a:lstStyle/>
          <a:p>
            <a:r>
              <a:rPr lang="en-US" b="0" i="0" dirty="0">
                <a:solidFill>
                  <a:srgbClr val="424242"/>
                </a:solidFill>
                <a:effectLst/>
                <a:latin typeface="Lato" panose="020F0502020204030203" pitchFamily="34" charset="0"/>
              </a:rPr>
              <a:t>Farm to Fork</a:t>
            </a:r>
            <a:r>
              <a:rPr lang="pl-PL" b="0" i="0" dirty="0">
                <a:solidFill>
                  <a:srgbClr val="424242"/>
                </a:solidFill>
                <a:effectLst/>
                <a:latin typeface="Lato" panose="020F0502020204030203" pitchFamily="34" charset="0"/>
              </a:rPr>
              <a:t> </a:t>
            </a:r>
            <a:r>
              <a:rPr lang="pl-PL" b="0" i="0" dirty="0" err="1">
                <a:solidFill>
                  <a:srgbClr val="424242"/>
                </a:solidFill>
                <a:effectLst/>
                <a:latin typeface="Lato" panose="020F0502020204030203" pitchFamily="34" charset="0"/>
              </a:rPr>
              <a:t>Strategy</a:t>
            </a:r>
            <a:endParaRPr lang="en-US" dirty="0"/>
          </a:p>
        </p:txBody>
      </p:sp>
      <p:pic>
        <p:nvPicPr>
          <p:cNvPr id="3074" name="Picture 2" descr="The EU Green Deal – How will it impact my business? | CBI">
            <a:extLst>
              <a:ext uri="{FF2B5EF4-FFF2-40B4-BE49-F238E27FC236}">
                <a16:creationId xmlns:a16="http://schemas.microsoft.com/office/drawing/2014/main" id="{D232B384-2DAE-8A64-BAE2-DC1C29DA84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80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2" descr="Regions and cities shaping the European Green Deal 2.0 - European Commission">
            <a:extLst>
              <a:ext uri="{FF2B5EF4-FFF2-40B4-BE49-F238E27FC236}">
                <a16:creationId xmlns:a16="http://schemas.microsoft.com/office/drawing/2014/main" id="{9095DFFB-7292-5B45-D107-B7D1FC8852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41844" y="1663419"/>
            <a:ext cx="4768755" cy="318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268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2BD722CD-FB4A-5798-218E-7F00BEFCF53A}"/>
              </a:ext>
            </a:extLst>
          </p:cNvPr>
          <p:cNvSpPr>
            <a:spLocks noGrp="1"/>
          </p:cNvSpPr>
          <p:nvPr>
            <p:ph type="title"/>
          </p:nvPr>
        </p:nvSpPr>
        <p:spPr>
          <a:xfrm>
            <a:off x="621792" y="1161288"/>
            <a:ext cx="3602736" cy="4526280"/>
          </a:xfrm>
        </p:spPr>
        <p:txBody>
          <a:bodyPr>
            <a:normAutofit/>
          </a:bodyPr>
          <a:lstStyle/>
          <a:p>
            <a:r>
              <a:rPr lang="en-US" sz="4000" i="0">
                <a:effectLst/>
                <a:latin typeface="arial" panose="020B0604020202020204" pitchFamily="34" charset="0"/>
              </a:rPr>
              <a:t>Regulation on Deforestation-free Products</a:t>
            </a:r>
            <a:br>
              <a:rPr lang="en-US" sz="4000" i="0">
                <a:effectLst/>
                <a:latin typeface="arial" panose="020B0604020202020204" pitchFamily="34" charset="0"/>
              </a:rPr>
            </a:br>
            <a:endParaRPr lang="en-US" sz="400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4BB58490-7C93-3F05-4A88-EA36DE505F1E}"/>
              </a:ext>
            </a:extLst>
          </p:cNvPr>
          <p:cNvSpPr>
            <a:spLocks noGrp="1"/>
          </p:cNvSpPr>
          <p:nvPr>
            <p:ph idx="1"/>
          </p:nvPr>
        </p:nvSpPr>
        <p:spPr>
          <a:xfrm>
            <a:off x="5434149" y="932688"/>
            <a:ext cx="5916603" cy="4992624"/>
          </a:xfrm>
        </p:spPr>
        <p:txBody>
          <a:bodyPr anchor="ctr">
            <a:normAutofit/>
          </a:bodyPr>
          <a:lstStyle/>
          <a:p>
            <a:pPr marL="0" indent="0">
              <a:buNone/>
            </a:pPr>
            <a:r>
              <a:rPr lang="en-US" sz="2000" b="0" i="0">
                <a:effectLst/>
                <a:latin typeface="arial" panose="020B0604020202020204" pitchFamily="34" charset="0"/>
              </a:rPr>
              <a:t>By promoting the consumption of ‘deforestation-free’ products and reducing the EU’s impact on global deforestation and forest degradation, the new </a:t>
            </a:r>
            <a:r>
              <a:rPr lang="en-US" sz="2000" b="0" i="0" u="sng">
                <a:effectLst/>
                <a:latin typeface="arial" panose="020B0604020202020204" pitchFamily="34" charset="0"/>
              </a:rPr>
              <a:t>Regulation (EU) 2023/1115 on deforestation-free products</a:t>
            </a:r>
            <a:r>
              <a:rPr lang="en-US" sz="2000" b="0" i="0">
                <a:effectLst/>
                <a:latin typeface="arial" panose="020B0604020202020204" pitchFamily="34" charset="0"/>
              </a:rPr>
              <a:t> is expected to bring down greenhouse gas emissions and biodiversity loss.</a:t>
            </a:r>
            <a:endParaRPr lang="pl-PL" sz="2000" b="0" i="0">
              <a:effectLst/>
              <a:latin typeface="arial" panose="020B0604020202020204" pitchFamily="34" charset="0"/>
            </a:endParaRPr>
          </a:p>
          <a:p>
            <a:pPr marL="0" indent="0">
              <a:buNone/>
            </a:pPr>
            <a:endParaRPr lang="en-US" sz="2000" b="0" i="0">
              <a:effectLst/>
              <a:latin typeface="arial" panose="020B0604020202020204" pitchFamily="34" charset="0"/>
            </a:endParaRPr>
          </a:p>
          <a:p>
            <a:pPr marL="0" indent="0">
              <a:buNone/>
            </a:pPr>
            <a:r>
              <a:rPr lang="en-US" sz="2000" b="0" i="0">
                <a:effectLst/>
                <a:latin typeface="arial" panose="020B0604020202020204" pitchFamily="34" charset="0"/>
              </a:rPr>
              <a:t>The Regulation is part of a broader plan of action to tackle deforestation and forest degradation first outlined in the </a:t>
            </a:r>
            <a:r>
              <a:rPr lang="en-US" sz="2000" b="0" i="0" u="sng">
                <a:effectLst/>
                <a:latin typeface="arial" panose="020B0604020202020204" pitchFamily="34" charset="0"/>
              </a:rPr>
              <a:t>2019 Commission Communication on Stepping up EU Action to Protect and Restore the World’s Forests</a:t>
            </a:r>
            <a:r>
              <a:rPr lang="en-US" sz="2000" b="0" i="0">
                <a:effectLst/>
                <a:latin typeface="arial" panose="020B0604020202020204" pitchFamily="34" charset="0"/>
              </a:rPr>
              <a:t>.</a:t>
            </a:r>
          </a:p>
          <a:p>
            <a:endParaRPr lang="en-US" sz="2000"/>
          </a:p>
        </p:txBody>
      </p:sp>
    </p:spTree>
    <p:extLst>
      <p:ext uri="{BB962C8B-B14F-4D97-AF65-F5344CB8AC3E}">
        <p14:creationId xmlns:p14="http://schemas.microsoft.com/office/powerpoint/2010/main" val="77769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3E1E07F1-5B23-BDB0-5372-C377748DAD5C}"/>
              </a:ext>
            </a:extLst>
          </p:cNvPr>
          <p:cNvSpPr>
            <a:spLocks noGrp="1"/>
          </p:cNvSpPr>
          <p:nvPr>
            <p:ph type="title"/>
          </p:nvPr>
        </p:nvSpPr>
        <p:spPr>
          <a:xfrm>
            <a:off x="621792" y="1161288"/>
            <a:ext cx="3602736" cy="4526280"/>
          </a:xfrm>
        </p:spPr>
        <p:txBody>
          <a:bodyPr>
            <a:normAutofit/>
          </a:bodyPr>
          <a:lstStyle/>
          <a:p>
            <a:r>
              <a:rPr lang="en-US" sz="4000" i="0">
                <a:effectLst/>
                <a:latin typeface="arial" panose="020B0604020202020204" pitchFamily="34" charset="0"/>
              </a:rPr>
              <a:t>Regulation on Deforestation-free Products</a:t>
            </a:r>
            <a:endParaRPr lang="en-US" sz="400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CAD964BD-B9F4-7C21-AF8F-E2F93D5EC143}"/>
              </a:ext>
            </a:extLst>
          </p:cNvPr>
          <p:cNvSpPr>
            <a:spLocks noGrp="1"/>
          </p:cNvSpPr>
          <p:nvPr>
            <p:ph idx="1"/>
          </p:nvPr>
        </p:nvSpPr>
        <p:spPr>
          <a:xfrm>
            <a:off x="5434149" y="932688"/>
            <a:ext cx="5916603" cy="4992624"/>
          </a:xfrm>
        </p:spPr>
        <p:txBody>
          <a:bodyPr anchor="ctr">
            <a:normAutofit/>
          </a:bodyPr>
          <a:lstStyle/>
          <a:p>
            <a:pPr marL="0" indent="0">
              <a:buNone/>
            </a:pPr>
            <a:r>
              <a:rPr lang="en-US" sz="1900" b="0" i="0">
                <a:effectLst/>
                <a:latin typeface="arial" panose="020B0604020202020204" pitchFamily="34" charset="0"/>
              </a:rPr>
              <a:t>On 29 June 2023, the Regulation on deforestation-free products entered into force.</a:t>
            </a:r>
            <a:endParaRPr lang="pl-PL" sz="1900" b="0" i="0">
              <a:effectLst/>
              <a:latin typeface="arial" panose="020B0604020202020204" pitchFamily="34" charset="0"/>
            </a:endParaRPr>
          </a:p>
          <a:p>
            <a:pPr marL="0" indent="0">
              <a:buNone/>
            </a:pPr>
            <a:r>
              <a:rPr lang="en-US" sz="1900" b="0" i="0">
                <a:effectLst/>
                <a:latin typeface="arial" panose="020B0604020202020204" pitchFamily="34" charset="0"/>
              </a:rPr>
              <a:t>The main driver of deforestation is the expansion of agricultural land that is linked to the production of commodities like cattle, wood, cocoa, soy, palm oil, coffee, rubber, and some of their derived products, such as leather, chocolate, tyres, or furniture. As a major economy and consumer of these commodities linked to deforestation and forest degradation, the EU is partly responsible for this problem and it wants to lead the way to solving it. </a:t>
            </a:r>
          </a:p>
          <a:p>
            <a:pPr marL="0" indent="0">
              <a:buNone/>
            </a:pPr>
            <a:r>
              <a:rPr lang="en-US" sz="1900" b="0" i="0">
                <a:effectLst/>
                <a:latin typeface="arial" panose="020B0604020202020204" pitchFamily="34" charset="0"/>
              </a:rPr>
              <a:t>Under the Regulation, any operator or trader who places these commodities on the EU market, or exports from it, must be able to prove that the products do not originate from recently deforested land or have contributed to forest degradation. </a:t>
            </a:r>
          </a:p>
          <a:p>
            <a:endParaRPr lang="en-US" sz="1900"/>
          </a:p>
        </p:txBody>
      </p:sp>
    </p:spTree>
    <p:extLst>
      <p:ext uri="{BB962C8B-B14F-4D97-AF65-F5344CB8AC3E}">
        <p14:creationId xmlns:p14="http://schemas.microsoft.com/office/powerpoint/2010/main" val="3439624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A59F0241-1859-F233-57FF-606965FFD27E}"/>
              </a:ext>
            </a:extLst>
          </p:cNvPr>
          <p:cNvSpPr>
            <a:spLocks noGrp="1"/>
          </p:cNvSpPr>
          <p:nvPr>
            <p:ph type="title"/>
          </p:nvPr>
        </p:nvSpPr>
        <p:spPr>
          <a:xfrm>
            <a:off x="621792" y="1161288"/>
            <a:ext cx="3602736" cy="4526280"/>
          </a:xfrm>
        </p:spPr>
        <p:txBody>
          <a:bodyPr>
            <a:normAutofit/>
          </a:bodyPr>
          <a:lstStyle/>
          <a:p>
            <a:r>
              <a:rPr lang="en-US" sz="4000" i="0">
                <a:effectLst/>
                <a:latin typeface="arial" panose="020B0604020202020204" pitchFamily="34" charset="0"/>
              </a:rPr>
              <a:t>Regulation on Deforestation-free Products</a:t>
            </a:r>
            <a:endParaRPr lang="en-US" sz="400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7CC560AA-7953-02F1-272D-16E03AB0DEE8}"/>
              </a:ext>
            </a:extLst>
          </p:cNvPr>
          <p:cNvSpPr>
            <a:spLocks noGrp="1"/>
          </p:cNvSpPr>
          <p:nvPr>
            <p:ph idx="1"/>
          </p:nvPr>
        </p:nvSpPr>
        <p:spPr>
          <a:xfrm>
            <a:off x="5434149" y="932688"/>
            <a:ext cx="5916603" cy="4992624"/>
          </a:xfrm>
        </p:spPr>
        <p:txBody>
          <a:bodyPr anchor="ctr">
            <a:normAutofit/>
          </a:bodyPr>
          <a:lstStyle/>
          <a:p>
            <a:pPr marL="0" indent="0">
              <a:buNone/>
            </a:pPr>
            <a:r>
              <a:rPr lang="en-US" sz="2000" b="1" i="0" dirty="0">
                <a:effectLst/>
                <a:latin typeface="arial" panose="020B0604020202020204" pitchFamily="34" charset="0"/>
              </a:rPr>
              <a:t>30 December 2024</a:t>
            </a:r>
          </a:p>
          <a:p>
            <a:pPr marL="0" indent="0">
              <a:buNone/>
            </a:pPr>
            <a:r>
              <a:rPr lang="en-US" sz="2000" b="0" i="0" dirty="0">
                <a:effectLst/>
                <a:latin typeface="arial" panose="020B0604020202020204" pitchFamily="34" charset="0"/>
              </a:rPr>
              <a:t>Rules begin to apply for medium &amp; large operators and traders</a:t>
            </a:r>
            <a:endParaRPr lang="pl-PL" sz="2000" b="0" i="0" dirty="0">
              <a:effectLst/>
              <a:latin typeface="arial" panose="020B0604020202020204" pitchFamily="34" charset="0"/>
            </a:endParaRPr>
          </a:p>
          <a:p>
            <a:pPr marL="0" indent="0">
              <a:buNone/>
            </a:pPr>
            <a:endParaRPr lang="pl-PL" sz="2000" b="0" i="0" dirty="0">
              <a:effectLst/>
              <a:latin typeface="arial" panose="020B0604020202020204" pitchFamily="34" charset="0"/>
            </a:endParaRPr>
          </a:p>
          <a:p>
            <a:pPr marL="0" indent="0">
              <a:buNone/>
            </a:pPr>
            <a:r>
              <a:rPr lang="en-US" sz="2000" b="1" i="0" dirty="0">
                <a:effectLst/>
                <a:latin typeface="arial" panose="020B0604020202020204" pitchFamily="34" charset="0"/>
              </a:rPr>
              <a:t>30 June 2025</a:t>
            </a:r>
          </a:p>
          <a:p>
            <a:pPr marL="0" indent="0">
              <a:buNone/>
            </a:pPr>
            <a:r>
              <a:rPr lang="en-US" sz="2000" b="0" i="0" dirty="0">
                <a:effectLst/>
                <a:latin typeface="arial" panose="020B0604020202020204" pitchFamily="34" charset="0"/>
              </a:rPr>
              <a:t>Rules begin to apply for micro and small enterprises</a:t>
            </a:r>
          </a:p>
          <a:p>
            <a:endParaRPr lang="pl-PL" sz="2000" dirty="0"/>
          </a:p>
          <a:p>
            <a:pPr marL="0" indent="0">
              <a:buNone/>
            </a:pPr>
            <a:r>
              <a:rPr lang="en-US" sz="2000" b="0" i="0" dirty="0">
                <a:effectLst/>
                <a:latin typeface="arial" panose="020B0604020202020204" pitchFamily="34" charset="0"/>
              </a:rPr>
              <a:t>Which products are covered?</a:t>
            </a:r>
          </a:p>
          <a:p>
            <a:pPr marL="0" indent="0">
              <a:buNone/>
            </a:pPr>
            <a:r>
              <a:rPr lang="en-US" sz="2000" b="1" i="0" dirty="0">
                <a:effectLst/>
                <a:latin typeface="arial" panose="020B0604020202020204" pitchFamily="34" charset="0"/>
              </a:rPr>
              <a:t>Palm oil</a:t>
            </a:r>
            <a:r>
              <a:rPr lang="en-US" sz="2000" b="0" i="0" dirty="0">
                <a:effectLst/>
                <a:latin typeface="arial" panose="020B0604020202020204" pitchFamily="34" charset="0"/>
              </a:rPr>
              <a:t>, </a:t>
            </a:r>
            <a:r>
              <a:rPr lang="en-US" sz="2000" b="1" i="0" dirty="0">
                <a:effectLst/>
                <a:latin typeface="arial" panose="020B0604020202020204" pitchFamily="34" charset="0"/>
              </a:rPr>
              <a:t>cattle</a:t>
            </a:r>
            <a:r>
              <a:rPr lang="en-US" sz="2000" b="0" i="0" dirty="0">
                <a:effectLst/>
                <a:latin typeface="arial" panose="020B0604020202020204" pitchFamily="34" charset="0"/>
              </a:rPr>
              <a:t>, </a:t>
            </a:r>
            <a:r>
              <a:rPr lang="en-US" sz="2000" b="1" i="0" dirty="0">
                <a:effectLst/>
                <a:latin typeface="arial" panose="020B0604020202020204" pitchFamily="34" charset="0"/>
              </a:rPr>
              <a:t>soy</a:t>
            </a:r>
            <a:r>
              <a:rPr lang="en-US" sz="2000" b="0" i="0" dirty="0">
                <a:effectLst/>
                <a:latin typeface="arial" panose="020B0604020202020204" pitchFamily="34" charset="0"/>
              </a:rPr>
              <a:t>, </a:t>
            </a:r>
            <a:r>
              <a:rPr lang="en-US" sz="2000" b="1" i="0" dirty="0">
                <a:effectLst/>
                <a:latin typeface="arial" panose="020B0604020202020204" pitchFamily="34" charset="0"/>
              </a:rPr>
              <a:t>coffee</a:t>
            </a:r>
            <a:r>
              <a:rPr lang="en-US" sz="2000" b="0" i="0" dirty="0">
                <a:effectLst/>
                <a:latin typeface="arial" panose="020B0604020202020204" pitchFamily="34" charset="0"/>
              </a:rPr>
              <a:t>, </a:t>
            </a:r>
            <a:r>
              <a:rPr lang="en-US" sz="2000" b="1" i="0" dirty="0">
                <a:effectLst/>
                <a:latin typeface="arial" panose="020B0604020202020204" pitchFamily="34" charset="0"/>
              </a:rPr>
              <a:t>cocoa</a:t>
            </a:r>
            <a:r>
              <a:rPr lang="en-US" sz="2000" b="0" i="0" dirty="0">
                <a:effectLst/>
                <a:latin typeface="arial" panose="020B0604020202020204" pitchFamily="34" charset="0"/>
              </a:rPr>
              <a:t>, </a:t>
            </a:r>
            <a:r>
              <a:rPr lang="en-US" sz="2000" b="1" i="0" dirty="0">
                <a:effectLst/>
                <a:latin typeface="arial" panose="020B0604020202020204" pitchFamily="34" charset="0"/>
              </a:rPr>
              <a:t>timber</a:t>
            </a:r>
            <a:r>
              <a:rPr lang="en-US" sz="2000" b="0" i="0" dirty="0">
                <a:effectLst/>
                <a:latin typeface="arial" panose="020B0604020202020204" pitchFamily="34" charset="0"/>
              </a:rPr>
              <a:t>, </a:t>
            </a:r>
            <a:r>
              <a:rPr lang="en-US" sz="2000" b="1" i="0" dirty="0">
                <a:effectLst/>
                <a:latin typeface="arial" panose="020B0604020202020204" pitchFamily="34" charset="0"/>
              </a:rPr>
              <a:t>rubber</a:t>
            </a:r>
            <a:r>
              <a:rPr lang="en-US" sz="2000" b="0" i="0" dirty="0">
                <a:effectLst/>
                <a:latin typeface="arial" panose="020B0604020202020204" pitchFamily="34" charset="0"/>
              </a:rPr>
              <a:t>, and products derived from the listed commodities (such as </a:t>
            </a:r>
            <a:r>
              <a:rPr lang="en-US" sz="2000" b="1" i="0" dirty="0">
                <a:effectLst/>
                <a:latin typeface="arial" panose="020B0604020202020204" pitchFamily="34" charset="0"/>
              </a:rPr>
              <a:t>beef</a:t>
            </a:r>
            <a:r>
              <a:rPr lang="en-US" sz="2000" b="0" i="0" dirty="0">
                <a:effectLst/>
                <a:latin typeface="arial" panose="020B0604020202020204" pitchFamily="34" charset="0"/>
              </a:rPr>
              <a:t>, </a:t>
            </a:r>
            <a:r>
              <a:rPr lang="en-US" sz="2000" b="1" i="0" dirty="0">
                <a:effectLst/>
                <a:latin typeface="arial" panose="020B0604020202020204" pitchFamily="34" charset="0"/>
              </a:rPr>
              <a:t>furniture</a:t>
            </a:r>
            <a:r>
              <a:rPr lang="en-US" sz="2000" b="0" i="0" dirty="0">
                <a:effectLst/>
                <a:latin typeface="arial" panose="020B0604020202020204" pitchFamily="34" charset="0"/>
              </a:rPr>
              <a:t>, or </a:t>
            </a:r>
            <a:r>
              <a:rPr lang="en-US" sz="2000" b="1" i="0" dirty="0">
                <a:effectLst/>
                <a:latin typeface="arial" panose="020B0604020202020204" pitchFamily="34" charset="0"/>
              </a:rPr>
              <a:t>chocolate</a:t>
            </a:r>
            <a:r>
              <a:rPr lang="en-US" sz="2000" b="0" i="0" dirty="0">
                <a:effectLst/>
                <a:latin typeface="arial" panose="020B0604020202020204" pitchFamily="34" charset="0"/>
              </a:rPr>
              <a:t>)</a:t>
            </a:r>
          </a:p>
          <a:p>
            <a:endParaRPr lang="en-US" sz="2000" dirty="0"/>
          </a:p>
        </p:txBody>
      </p:sp>
    </p:spTree>
    <p:extLst>
      <p:ext uri="{BB962C8B-B14F-4D97-AF65-F5344CB8AC3E}">
        <p14:creationId xmlns:p14="http://schemas.microsoft.com/office/powerpoint/2010/main" val="3577121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31FC09BC-A271-6597-6EF9-841CB48A04CB}"/>
              </a:ext>
            </a:extLst>
          </p:cNvPr>
          <p:cNvSpPr>
            <a:spLocks noGrp="1"/>
          </p:cNvSpPr>
          <p:nvPr>
            <p:ph type="title"/>
          </p:nvPr>
        </p:nvSpPr>
        <p:spPr>
          <a:xfrm>
            <a:off x="804672" y="1592825"/>
            <a:ext cx="3187225" cy="3863315"/>
          </a:xfrm>
        </p:spPr>
        <p:txBody>
          <a:bodyPr>
            <a:normAutofit/>
          </a:bodyPr>
          <a:lstStyle/>
          <a:p>
            <a:r>
              <a:rPr lang="en-US" sz="36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18 August 2024- Nature Restoration Law enters into force</a:t>
            </a:r>
            <a:br>
              <a:rPr lang="en-US" sz="36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br>
            <a:endParaRPr lang="en-US" sz="3600" dirty="0">
              <a:solidFill>
                <a:schemeClr val="tx2"/>
              </a:solidFill>
            </a:endParaRPr>
          </a:p>
        </p:txBody>
      </p:sp>
      <p:grpSp>
        <p:nvGrpSpPr>
          <p:cNvPr id="24"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25"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id="{03D168CA-B4F8-E9A7-6E9F-967D89A1E03C}"/>
              </a:ext>
            </a:extLst>
          </p:cNvPr>
          <p:cNvSpPr>
            <a:spLocks noGrp="1"/>
          </p:cNvSpPr>
          <p:nvPr>
            <p:ph idx="1"/>
          </p:nvPr>
        </p:nvSpPr>
        <p:spPr>
          <a:xfrm>
            <a:off x="4294684" y="639097"/>
            <a:ext cx="7091655" cy="4665769"/>
          </a:xfrm>
        </p:spPr>
        <p:txBody>
          <a:bodyPr anchor="ctr">
            <a:normAutofit/>
          </a:bodyPr>
          <a:lstStyle/>
          <a:p>
            <a:pPr marL="0" indent="0" algn="just">
              <a:spcAft>
                <a:spcPts val="800"/>
              </a:spcAft>
              <a:buNone/>
            </a:pP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Full implementation of the law is crucial to restore the EU’s biodiversity and stop further biodiversity loss, to reach climate neutrality by 2050 and adapt to climate change, and to enhance food security for EU citizens. In doing so, the law will support the achievement of other European ambitions, such as water security.</a:t>
            </a:r>
          </a:p>
          <a:p>
            <a:pPr marL="0" indent="0" algn="just">
              <a:spcAft>
                <a:spcPts val="800"/>
              </a:spcAft>
              <a:buNone/>
            </a:pP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It is also a key instrument to help the EU and its Member States meet international biodiversity commitments under the Kunming-Montreal Global Biodiversity Framework.</a:t>
            </a:r>
          </a:p>
          <a:p>
            <a:pPr marL="0" indent="0" algn="just">
              <a:spcAft>
                <a:spcPts val="800"/>
              </a:spcAft>
              <a:buNone/>
            </a:pP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As an overall target to be reached at the EU level, Member States will put in place restoration measures in at least 20% of the EU's land areas and 20% of its sea areas by 2030.  By 2050, such measures should be in place for all ecosystems that need restoration. </a:t>
            </a:r>
          </a:p>
          <a:p>
            <a:pPr marL="0" indent="0" algn="just">
              <a:spcAft>
                <a:spcPts val="800"/>
              </a:spcAft>
              <a:buNone/>
            </a:pP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By 2030, the objective of restoring at least 25,000 km of rivers into free-flowing rivers. In addition, it will contribute to reversing the decline of pollinator populations and improving their diversity, enhance biodiversity in agricultural ecosystems and the biodiversity of forest ecosystems, and contribute to the commitment to plant at least three billion additional trees by 2030 at the EU level.</a:t>
            </a:r>
          </a:p>
          <a:p>
            <a:endParaRPr lang="en-US" sz="1300" dirty="0">
              <a:solidFill>
                <a:schemeClr val="tx2"/>
              </a:solidFill>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2059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3BF6BC80-259C-02EC-D38C-987263CE4BBA}"/>
              </a:ext>
            </a:extLst>
          </p:cNvPr>
          <p:cNvSpPr>
            <a:spLocks noGrp="1"/>
          </p:cNvSpPr>
          <p:nvPr>
            <p:ph type="title"/>
          </p:nvPr>
        </p:nvSpPr>
        <p:spPr>
          <a:xfrm>
            <a:off x="804672" y="1401859"/>
            <a:ext cx="4130185" cy="4054282"/>
          </a:xfrm>
        </p:spPr>
        <p:txBody>
          <a:bodyPr>
            <a:normAutofit/>
          </a:bodyPr>
          <a:lstStyle/>
          <a:p>
            <a:r>
              <a:rPr lang="en-US" sz="3600" kern="100">
                <a:solidFill>
                  <a:schemeClr val="tx2"/>
                </a:solidFill>
                <a:effectLst/>
                <a:latin typeface="Aptos" panose="020B0004020202020204" pitchFamily="34" charset="0"/>
                <a:ea typeface="Aptos" panose="020B0004020202020204" pitchFamily="34" charset="0"/>
                <a:cs typeface="Arial" panose="020B0604020202020204" pitchFamily="34" charset="0"/>
              </a:rPr>
              <a:t>18 August 2024- Nature Restoration Law enters into force</a:t>
            </a:r>
            <a:endParaRPr lang="en-US" sz="3600">
              <a:solidFill>
                <a:schemeClr val="tx2"/>
              </a:solidFill>
            </a:endParaRP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id="{D5206C6F-738A-FC2F-B085-F9A4FD313948}"/>
              </a:ext>
            </a:extLst>
          </p:cNvPr>
          <p:cNvSpPr>
            <a:spLocks noGrp="1"/>
          </p:cNvSpPr>
          <p:nvPr>
            <p:ph idx="1"/>
          </p:nvPr>
        </p:nvSpPr>
        <p:spPr>
          <a:xfrm>
            <a:off x="4732774" y="864158"/>
            <a:ext cx="6653565" cy="4440708"/>
          </a:xfrm>
        </p:spPr>
        <p:txBody>
          <a:bodyPr anchor="ctr">
            <a:normAutofit/>
          </a:bodyPr>
          <a:lstStyle/>
          <a:p>
            <a:pPr marL="0" indent="0" algn="just">
              <a:spcAft>
                <a:spcPts val="800"/>
              </a:spcAft>
              <a:buNone/>
            </a:pP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Different restoration targets apply to different ecosystems and Member States will decide the specific measures they will put in place on their territories. For this purpose, each Member State will develop a </a:t>
            </a:r>
            <a:r>
              <a:rPr lang="en-US" sz="1400" b="1"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national restoration plan</a:t>
            </a: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 setting out restoration needs and measures to fulfil the obligations and achieve the targets of the law adapted to the national context, and taking into account the diversity of different regions.</a:t>
            </a:r>
          </a:p>
          <a:p>
            <a:pPr marL="0" indent="0" algn="just">
              <a:spcAft>
                <a:spcPts val="800"/>
              </a:spcAft>
              <a:buNone/>
            </a:pP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National restoration plans should include a timeline for implementation, the financial resources needed and intended means of financing, as well as expected benefits, especially for climate change adaptation and mitigation.</a:t>
            </a:r>
            <a:r>
              <a:rPr lang="en-US" sz="1400" b="1"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 </a:t>
            </a: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Member States need to identify synergies with other policies, such as climate change mitigation and adaptation, land degradation, disaster prevention, agriculture, fisheries, forestry and renewable energy development.</a:t>
            </a:r>
          </a:p>
          <a:p>
            <a:pPr marL="0" indent="0" algn="just">
              <a:spcAft>
                <a:spcPts val="800"/>
              </a:spcAft>
              <a:buNone/>
            </a:pP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Member States must submit a draft plan to the Commission within two years from the date of entry into force, setting out milestones for 2030, 2040 and 2050. These plans need to be developed openly and transparently, allowing the public and all relevant stakeholders to participate in the process. The Commission will support national authorities in creating these plans. </a:t>
            </a:r>
          </a:p>
          <a:p>
            <a:pPr marL="0" indent="0">
              <a:spcAft>
                <a:spcPts val="800"/>
              </a:spcAft>
              <a:buNone/>
            </a:pPr>
            <a:endParaRPr lang="en-US" sz="1200" kern="100" dirty="0">
              <a:solidFill>
                <a:schemeClr val="tx2"/>
              </a:solidFill>
              <a:effectLst/>
              <a:latin typeface="Aptos" panose="020B0004020202020204" pitchFamily="34" charset="0"/>
              <a:ea typeface="Aptos" panose="020B0004020202020204" pitchFamily="34" charset="0"/>
              <a:cs typeface="Arial" panose="020B0604020202020204" pitchFamily="34" charset="0"/>
            </a:endParaRPr>
          </a:p>
          <a:p>
            <a:endParaRPr lang="en-US" sz="1100" dirty="0">
              <a:solidFill>
                <a:schemeClr val="tx2"/>
              </a:solidFill>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0229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ytuł 1">
            <a:extLst>
              <a:ext uri="{FF2B5EF4-FFF2-40B4-BE49-F238E27FC236}">
                <a16:creationId xmlns:a16="http://schemas.microsoft.com/office/drawing/2014/main" id="{2A2FFDE4-D2B9-846A-2CFA-92B9E5F3E6B5}"/>
              </a:ext>
            </a:extLst>
          </p:cNvPr>
          <p:cNvSpPr>
            <a:spLocks noGrp="1"/>
          </p:cNvSpPr>
          <p:nvPr>
            <p:ph type="title"/>
          </p:nvPr>
        </p:nvSpPr>
        <p:spPr>
          <a:xfrm>
            <a:off x="640080" y="1243013"/>
            <a:ext cx="3855720" cy="4371974"/>
          </a:xfrm>
        </p:spPr>
        <p:txBody>
          <a:bodyPr>
            <a:normAutofit/>
          </a:bodyPr>
          <a:lstStyle/>
          <a:p>
            <a:r>
              <a:rPr lang="en-US" sz="3600" kern="100">
                <a:solidFill>
                  <a:schemeClr val="tx2"/>
                </a:solidFill>
                <a:effectLst/>
                <a:latin typeface="Aptos" panose="020B0004020202020204" pitchFamily="34" charset="0"/>
                <a:ea typeface="Aptos" panose="020B0004020202020204" pitchFamily="34" charset="0"/>
                <a:cs typeface="Arial" panose="020B0604020202020204" pitchFamily="34" charset="0"/>
              </a:rPr>
              <a:t>30 July 2024 -Entry into force of the new Directive on repair of goods</a:t>
            </a:r>
            <a:endParaRPr lang="en-US" sz="3600">
              <a:solidFill>
                <a:schemeClr val="tx2"/>
              </a:solidFill>
            </a:endParaRPr>
          </a:p>
        </p:txBody>
      </p:sp>
      <p:sp>
        <p:nvSpPr>
          <p:cNvPr id="3" name="Symbol zastępczy zawartości 2">
            <a:extLst>
              <a:ext uri="{FF2B5EF4-FFF2-40B4-BE49-F238E27FC236}">
                <a16:creationId xmlns:a16="http://schemas.microsoft.com/office/drawing/2014/main" id="{F20AF79E-3DD6-AEA9-FB8E-194C41A9CE62}"/>
              </a:ext>
            </a:extLst>
          </p:cNvPr>
          <p:cNvSpPr>
            <a:spLocks noGrp="1"/>
          </p:cNvSpPr>
          <p:nvPr>
            <p:ph idx="1"/>
          </p:nvPr>
        </p:nvSpPr>
        <p:spPr>
          <a:xfrm>
            <a:off x="6172200" y="804672"/>
            <a:ext cx="5221224" cy="5230368"/>
          </a:xfrm>
        </p:spPr>
        <p:txBody>
          <a:bodyPr anchor="ctr">
            <a:normAutofit/>
          </a:bodyPr>
          <a:lstStyle/>
          <a:p>
            <a:pPr marL="0" indent="0" algn="just">
              <a:spcAft>
                <a:spcPts val="800"/>
              </a:spcAft>
              <a:buNone/>
            </a:pPr>
            <a:r>
              <a:rPr lang="en-US" sz="18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National measures promoting repair</a:t>
            </a:r>
          </a:p>
          <a:p>
            <a:pPr marL="0" indent="0" algn="just">
              <a:spcAft>
                <a:spcPts val="800"/>
              </a:spcAft>
              <a:buNone/>
            </a:pPr>
            <a:r>
              <a:rPr lang="en-US" sz="18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Member States will have to take at least one measure promoting repair on their territory. This can include both financial and non-financial measures such as information campaigns, repair vouchers, trainings in repair skills.</a:t>
            </a:r>
          </a:p>
          <a:p>
            <a:pPr marL="0" indent="0" algn="just">
              <a:spcAft>
                <a:spcPts val="800"/>
              </a:spcAft>
              <a:buNone/>
            </a:pPr>
            <a:r>
              <a:rPr lang="en-US" sz="18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This list currently includes: washing machines, washer-dryers, fridges, dishwashers, TVs, vacuum cleaners, tumble dryers, welding equipment, smartphones, tablets, cordless phones, servers and data storage products, and goods incorporating light means of transport batteries.</a:t>
            </a:r>
          </a:p>
          <a:p>
            <a:pPr marL="0" indent="0" algn="just">
              <a:spcAft>
                <a:spcPts val="800"/>
              </a:spcAft>
              <a:buNone/>
            </a:pPr>
            <a:r>
              <a:rPr lang="en-US" sz="18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The obligation to repair applies only to consumer goods, i.e., goods acquired by natural persons for non-professional use.</a:t>
            </a:r>
          </a:p>
          <a:p>
            <a:endParaRPr lang="en-US" sz="1800" dirty="0">
              <a:solidFill>
                <a:schemeClr val="tx2"/>
              </a:solidFill>
            </a:endParaRPr>
          </a:p>
        </p:txBody>
      </p:sp>
    </p:spTree>
    <p:extLst>
      <p:ext uri="{BB962C8B-B14F-4D97-AF65-F5344CB8AC3E}">
        <p14:creationId xmlns:p14="http://schemas.microsoft.com/office/powerpoint/2010/main" val="3663466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69FC746C-2193-C773-9223-25E20FA1FEE0}"/>
              </a:ext>
            </a:extLst>
          </p:cNvPr>
          <p:cNvSpPr>
            <a:spLocks noGrp="1"/>
          </p:cNvSpPr>
          <p:nvPr>
            <p:ph type="title"/>
          </p:nvPr>
        </p:nvSpPr>
        <p:spPr>
          <a:xfrm>
            <a:off x="1179226" y="1594707"/>
            <a:ext cx="9833548" cy="1325563"/>
          </a:xfrm>
        </p:spPr>
        <p:txBody>
          <a:bodyPr anchor="b">
            <a:normAutofit/>
          </a:bodyPr>
          <a:lstStyle/>
          <a:p>
            <a:pPr algn="ctr"/>
            <a:r>
              <a:rPr lang="en-US" sz="2000" kern="100">
                <a:solidFill>
                  <a:schemeClr val="tx2"/>
                </a:solidFill>
                <a:effectLst/>
                <a:latin typeface="Aptos" panose="020B0004020202020204" pitchFamily="34" charset="0"/>
                <a:ea typeface="Aptos" panose="020B0004020202020204" pitchFamily="34" charset="0"/>
                <a:cs typeface="Arial" panose="020B0604020202020204" pitchFamily="34" charset="0"/>
              </a:rPr>
              <a:t>27 March 2024 Entry into force of the Directive on empowering consumers for the green transition</a:t>
            </a:r>
            <a:br>
              <a:rPr lang="pl-PL" sz="2000" kern="100">
                <a:solidFill>
                  <a:schemeClr val="tx2"/>
                </a:solidFill>
                <a:effectLst/>
                <a:latin typeface="Aptos" panose="020B0004020202020204" pitchFamily="34" charset="0"/>
                <a:ea typeface="Aptos" panose="020B0004020202020204" pitchFamily="34" charset="0"/>
                <a:cs typeface="Arial" panose="020B0604020202020204" pitchFamily="34" charset="0"/>
              </a:rPr>
            </a:br>
            <a:r>
              <a:rPr lang="pl-PL" sz="2000" kern="100">
                <a:solidFill>
                  <a:schemeClr val="tx2"/>
                </a:solidFill>
                <a:effectLst/>
                <a:latin typeface="Aptos" panose="020B0004020202020204" pitchFamily="34" charset="0"/>
                <a:ea typeface="Aptos" panose="020B0004020202020204" pitchFamily="34" charset="0"/>
                <a:cs typeface="Arial" panose="020B0604020202020204" pitchFamily="34" charset="0"/>
              </a:rPr>
              <a:t>ECD Directive </a:t>
            </a:r>
            <a:br>
              <a:rPr lang="en-US" sz="2000" kern="100">
                <a:solidFill>
                  <a:schemeClr val="tx2"/>
                </a:solidFill>
                <a:effectLst/>
                <a:latin typeface="Aptos" panose="020B0004020202020204" pitchFamily="34" charset="0"/>
                <a:ea typeface="Aptos" panose="020B0004020202020204" pitchFamily="34" charset="0"/>
                <a:cs typeface="Arial" panose="020B0604020202020204" pitchFamily="34" charset="0"/>
              </a:rPr>
            </a:br>
            <a:endParaRPr lang="en-US" sz="200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id="{3F2C43DB-3090-11E9-93E3-A704315AC74B}"/>
              </a:ext>
            </a:extLst>
          </p:cNvPr>
          <p:cNvSpPr>
            <a:spLocks noGrp="1"/>
          </p:cNvSpPr>
          <p:nvPr>
            <p:ph idx="1"/>
          </p:nvPr>
        </p:nvSpPr>
        <p:spPr>
          <a:xfrm>
            <a:off x="1179226" y="3329677"/>
            <a:ext cx="9833548" cy="2457269"/>
          </a:xfrm>
        </p:spPr>
        <p:txBody>
          <a:bodyPr>
            <a:normAutofit/>
          </a:bodyPr>
          <a:lstStyle/>
          <a:p>
            <a:pPr marL="0" indent="0">
              <a:buNone/>
            </a:pPr>
            <a:r>
              <a:rPr lang="pl-PL" sz="1800">
                <a:solidFill>
                  <a:schemeClr val="tx2"/>
                </a:solidFill>
                <a:latin typeface="arial" panose="020B0604020202020204" pitchFamily="34" charset="0"/>
              </a:rPr>
              <a:t>B</a:t>
            </a:r>
            <a:r>
              <a:rPr lang="en-US" sz="1800" b="0" i="0">
                <a:solidFill>
                  <a:schemeClr val="tx2"/>
                </a:solidFill>
                <a:effectLst/>
                <a:latin typeface="arial" panose="020B0604020202020204" pitchFamily="34" charset="0"/>
              </a:rPr>
              <a:t>efore buying a product, consumers will receive better and more harmonised information on its durability and reparability. Consumers will also be better informed about their legal guarantee rights. In addition, vague environmental claims will be forbidden, meaning that companies will no longer be able to declare that they are ‘green’ or ‘environmentally friendly’ if they cannot demonstrate that they are. It will also be forbidden to display unreliable voluntary sustainability logos. In addition, unfair commercial practices linked to early obsolescence will be prohibited, such as false claims about the sustainability of an asset. </a:t>
            </a:r>
            <a:endParaRPr lang="en-US" sz="180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5702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5951643D-CD21-A6C5-66D0-BCE6806FDE10}"/>
              </a:ext>
            </a:extLst>
          </p:cNvPr>
          <p:cNvSpPr>
            <a:spLocks noGrp="1"/>
          </p:cNvSpPr>
          <p:nvPr>
            <p:ph type="title"/>
          </p:nvPr>
        </p:nvSpPr>
        <p:spPr>
          <a:xfrm>
            <a:off x="1179226" y="1594707"/>
            <a:ext cx="9833548" cy="1325563"/>
          </a:xfrm>
        </p:spPr>
        <p:txBody>
          <a:bodyPr anchor="b">
            <a:normAutofit/>
          </a:bodyPr>
          <a:lstStyle/>
          <a:p>
            <a:pPr algn="ctr"/>
            <a:r>
              <a:rPr lang="en-US" sz="2800" kern="100">
                <a:solidFill>
                  <a:schemeClr val="tx2"/>
                </a:solidFill>
                <a:effectLst/>
                <a:latin typeface="Aptos" panose="020B0004020202020204" pitchFamily="34" charset="0"/>
                <a:ea typeface="Aptos" panose="020B0004020202020204" pitchFamily="34" charset="0"/>
                <a:cs typeface="Arial" panose="020B0604020202020204" pitchFamily="34" charset="0"/>
              </a:rPr>
              <a:t>27 March 2024 Entry into force of the Directive on empowering consumers for the green transition</a:t>
            </a:r>
            <a:br>
              <a:rPr lang="pl-PL" sz="2800" kern="100">
                <a:solidFill>
                  <a:schemeClr val="tx2"/>
                </a:solidFill>
                <a:effectLst/>
                <a:latin typeface="Aptos" panose="020B0004020202020204" pitchFamily="34" charset="0"/>
                <a:ea typeface="Aptos" panose="020B0004020202020204" pitchFamily="34" charset="0"/>
                <a:cs typeface="Arial" panose="020B0604020202020204" pitchFamily="34" charset="0"/>
              </a:rPr>
            </a:br>
            <a:r>
              <a:rPr lang="pl-PL" sz="2800" kern="100">
                <a:solidFill>
                  <a:schemeClr val="tx2"/>
                </a:solidFill>
                <a:effectLst/>
                <a:latin typeface="Aptos" panose="020B0004020202020204" pitchFamily="34" charset="0"/>
                <a:ea typeface="Aptos" panose="020B0004020202020204" pitchFamily="34" charset="0"/>
                <a:cs typeface="Arial" panose="020B0604020202020204" pitchFamily="34" charset="0"/>
              </a:rPr>
              <a:t>ECD Directive</a:t>
            </a:r>
            <a:endParaRPr lang="en-US" sz="280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id="{062DCE28-BB88-B423-44B1-A9621CE3F69C}"/>
              </a:ext>
            </a:extLst>
          </p:cNvPr>
          <p:cNvSpPr>
            <a:spLocks noGrp="1"/>
          </p:cNvSpPr>
          <p:nvPr>
            <p:ph idx="1"/>
          </p:nvPr>
        </p:nvSpPr>
        <p:spPr>
          <a:xfrm>
            <a:off x="1179226" y="3329677"/>
            <a:ext cx="9833548" cy="2457269"/>
          </a:xfrm>
        </p:spPr>
        <p:txBody>
          <a:bodyPr>
            <a:normAutofit/>
          </a:bodyPr>
          <a:lstStyle/>
          <a:p>
            <a:pPr marL="0" indent="0">
              <a:spcAft>
                <a:spcPts val="800"/>
              </a:spcAft>
              <a:buNone/>
            </a:pPr>
            <a:r>
              <a:rPr lang="en-US" sz="1300" kern="100">
                <a:solidFill>
                  <a:schemeClr val="tx2"/>
                </a:solidFill>
                <a:effectLst/>
                <a:ea typeface="Aptos" panose="020B0004020202020204" pitchFamily="34" charset="0"/>
                <a:cs typeface="Arial" panose="020B0604020202020204" pitchFamily="34" charset="0"/>
              </a:rPr>
              <a:t>Vera Jourová, Vice-President for Values and Transparency, said</a:t>
            </a:r>
          </a:p>
          <a:p>
            <a:pPr marL="0" indent="0">
              <a:spcAft>
                <a:spcPts val="800"/>
              </a:spcAft>
              <a:buNone/>
            </a:pPr>
            <a:r>
              <a:rPr lang="en-US" sz="1300" kern="100">
                <a:solidFill>
                  <a:schemeClr val="tx2"/>
                </a:solidFill>
                <a:effectLst/>
                <a:ea typeface="Aptos" panose="020B0004020202020204" pitchFamily="34" charset="0"/>
                <a:cs typeface="Arial" panose="020B0604020202020204" pitchFamily="34" charset="0"/>
              </a:rPr>
              <a:t>'Empowering consumers for the green transition means giving European citizens the tools to make informed choices and preventing practices such as greenwashing and early obsolescence from being used in the single market.'</a:t>
            </a:r>
          </a:p>
          <a:p>
            <a:pPr marL="0" indent="0">
              <a:buNone/>
            </a:pPr>
            <a:r>
              <a:rPr lang="en-US" sz="1300" i="0">
                <a:solidFill>
                  <a:schemeClr val="tx2"/>
                </a:solidFill>
                <a:effectLst/>
              </a:rPr>
              <a:t>EU countries are required to transpose the Directive into their national law by 27 March 2026. The rules will apply from 27 September 2026. </a:t>
            </a:r>
            <a:endParaRPr lang="pl-PL" sz="1300" i="0">
              <a:solidFill>
                <a:schemeClr val="tx2"/>
              </a:solidFill>
              <a:effectLst/>
            </a:endParaRPr>
          </a:p>
          <a:p>
            <a:pPr marL="0" indent="0">
              <a:buNone/>
            </a:pPr>
            <a:endParaRPr lang="pl-PL" sz="1300" i="0">
              <a:solidFill>
                <a:schemeClr val="tx2"/>
              </a:solidFill>
              <a:effectLst/>
            </a:endParaRPr>
          </a:p>
          <a:p>
            <a:pPr marL="0" indent="0">
              <a:buNone/>
            </a:pPr>
            <a:r>
              <a:rPr lang="en-US" sz="1300" i="0">
                <a:solidFill>
                  <a:schemeClr val="tx2"/>
                </a:solidFill>
                <a:effectLst/>
              </a:rPr>
              <a:t>Directive (EU) 2024/825 of the European Parliament and of the Council of 28 February 2024 amending Directives 2005/29/EC and 2011/83/EU as regards empowering consumers for the green transition through better protection against unfair practices and through better information (Text with EEA relevance)</a:t>
            </a:r>
            <a:endParaRPr lang="en-US" sz="130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516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FFD87D-AF0D-7FEB-D438-3FB46070D12E}"/>
              </a:ext>
            </a:extLst>
          </p:cNvPr>
          <p:cNvSpPr>
            <a:spLocks noGrp="1"/>
          </p:cNvSpPr>
          <p:nvPr>
            <p:ph type="title"/>
          </p:nvPr>
        </p:nvSpPr>
        <p:spPr/>
        <p:txBody>
          <a:bodyPr/>
          <a:lstStyle/>
          <a:p>
            <a:endParaRPr lang="en-US"/>
          </a:p>
        </p:txBody>
      </p:sp>
      <p:sp>
        <p:nvSpPr>
          <p:cNvPr id="3" name="Symbol zastępczy zawartości 2">
            <a:extLst>
              <a:ext uri="{FF2B5EF4-FFF2-40B4-BE49-F238E27FC236}">
                <a16:creationId xmlns:a16="http://schemas.microsoft.com/office/drawing/2014/main" id="{B9F034FD-1234-0B73-5F5A-2D882232233C}"/>
              </a:ext>
            </a:extLst>
          </p:cNvPr>
          <p:cNvSpPr>
            <a:spLocks noGrp="1"/>
          </p:cNvSpPr>
          <p:nvPr>
            <p:ph idx="1"/>
          </p:nvPr>
        </p:nvSpPr>
        <p:spPr/>
        <p:txBody>
          <a:bodyPr/>
          <a:lstStyle/>
          <a:p>
            <a:pPr marL="0" indent="0">
              <a:buNone/>
            </a:pPr>
            <a:br>
              <a:rPr lang="en-US" b="0" i="0" dirty="0">
                <a:effectLst/>
                <a:latin typeface="arial" panose="020B0604020202020204" pitchFamily="34" charset="0"/>
              </a:rPr>
            </a:br>
            <a:endParaRPr lang="en-US" dirty="0"/>
          </a:p>
        </p:txBody>
      </p:sp>
      <p:pic>
        <p:nvPicPr>
          <p:cNvPr id="5" name="Obraz 4">
            <a:extLst>
              <a:ext uri="{FF2B5EF4-FFF2-40B4-BE49-F238E27FC236}">
                <a16:creationId xmlns:a16="http://schemas.microsoft.com/office/drawing/2014/main" id="{97952671-EB36-61C0-9900-B35D3013A505}"/>
              </a:ext>
            </a:extLst>
          </p:cNvPr>
          <p:cNvPicPr>
            <a:picLocks noChangeAspect="1"/>
          </p:cNvPicPr>
          <p:nvPr/>
        </p:nvPicPr>
        <p:blipFill>
          <a:blip r:embed="rId2"/>
          <a:stretch>
            <a:fillRect/>
          </a:stretch>
        </p:blipFill>
        <p:spPr>
          <a:xfrm>
            <a:off x="3257304" y="777010"/>
            <a:ext cx="5677392" cy="5303980"/>
          </a:xfrm>
          <a:prstGeom prst="rect">
            <a:avLst/>
          </a:prstGeom>
        </p:spPr>
      </p:pic>
    </p:spTree>
    <p:extLst>
      <p:ext uri="{BB962C8B-B14F-4D97-AF65-F5344CB8AC3E}">
        <p14:creationId xmlns:p14="http://schemas.microsoft.com/office/powerpoint/2010/main" val="2899291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1DC1EAA3-2623-C448-7E0D-9F0E1B1D6204}"/>
              </a:ext>
            </a:extLst>
          </p:cNvPr>
          <p:cNvSpPr>
            <a:spLocks noGrp="1"/>
          </p:cNvSpPr>
          <p:nvPr>
            <p:ph type="title"/>
          </p:nvPr>
        </p:nvSpPr>
        <p:spPr>
          <a:xfrm>
            <a:off x="1179226" y="1594707"/>
            <a:ext cx="9833548" cy="1325563"/>
          </a:xfrm>
        </p:spPr>
        <p:txBody>
          <a:bodyPr anchor="b">
            <a:normAutofit/>
          </a:bodyPr>
          <a:lstStyle/>
          <a:p>
            <a:pPr algn="ctr"/>
            <a:r>
              <a:rPr lang="en-US" sz="2800" kern="100">
                <a:solidFill>
                  <a:schemeClr val="tx2"/>
                </a:solidFill>
                <a:effectLst/>
                <a:latin typeface="Aptos" panose="020B0004020202020204" pitchFamily="34" charset="0"/>
                <a:ea typeface="Aptos" panose="020B0004020202020204" pitchFamily="34" charset="0"/>
                <a:cs typeface="Arial" panose="020B0604020202020204" pitchFamily="34" charset="0"/>
              </a:rPr>
              <a:t>27 March 2024 Entry into force of the Directive on empowering consumers for the green transition</a:t>
            </a:r>
            <a:br>
              <a:rPr lang="pl-PL" sz="2800" kern="100">
                <a:solidFill>
                  <a:schemeClr val="tx2"/>
                </a:solidFill>
                <a:effectLst/>
                <a:latin typeface="Aptos" panose="020B0004020202020204" pitchFamily="34" charset="0"/>
                <a:ea typeface="Aptos" panose="020B0004020202020204" pitchFamily="34" charset="0"/>
                <a:cs typeface="Arial" panose="020B0604020202020204" pitchFamily="34" charset="0"/>
              </a:rPr>
            </a:br>
            <a:r>
              <a:rPr lang="pl-PL" sz="2800" kern="100">
                <a:solidFill>
                  <a:schemeClr val="tx2"/>
                </a:solidFill>
                <a:effectLst/>
                <a:latin typeface="Aptos" panose="020B0004020202020204" pitchFamily="34" charset="0"/>
                <a:ea typeface="Aptos" panose="020B0004020202020204" pitchFamily="34" charset="0"/>
                <a:cs typeface="Arial" panose="020B0604020202020204" pitchFamily="34" charset="0"/>
              </a:rPr>
              <a:t>ECD Directive</a:t>
            </a:r>
            <a:endParaRPr lang="en-US" sz="280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id="{39F6A6AB-0355-B081-2EB7-6D4830D4B7BF}"/>
              </a:ext>
            </a:extLst>
          </p:cNvPr>
          <p:cNvSpPr>
            <a:spLocks noGrp="1"/>
          </p:cNvSpPr>
          <p:nvPr>
            <p:ph idx="1"/>
          </p:nvPr>
        </p:nvSpPr>
        <p:spPr>
          <a:xfrm>
            <a:off x="1179226" y="3329677"/>
            <a:ext cx="9833548" cy="2457269"/>
          </a:xfrm>
        </p:spPr>
        <p:txBody>
          <a:bodyPr>
            <a:normAutofit/>
          </a:bodyPr>
          <a:lstStyle/>
          <a:p>
            <a:pPr marL="0" indent="0">
              <a:buNone/>
            </a:pPr>
            <a:r>
              <a:rPr lang="en-US" sz="1800" b="0" i="0">
                <a:solidFill>
                  <a:schemeClr val="tx2"/>
                </a:solidFill>
                <a:effectLst/>
                <a:latin typeface="kepler-std"/>
              </a:rPr>
              <a:t>More specifically, the ECD amends the provisions of the Unfair Commercial Practices Directive (UCPD) and the Consumer Rights Directive (CRD) to introduce obligations to provide clear and relevant information concerning environmental or social claims and circularity aspects of the products. </a:t>
            </a:r>
            <a:endParaRPr lang="pl-PL" sz="1800" b="0" i="0">
              <a:solidFill>
                <a:schemeClr val="tx2"/>
              </a:solidFill>
              <a:effectLst/>
              <a:latin typeface="kepler-std"/>
            </a:endParaRPr>
          </a:p>
          <a:p>
            <a:pPr marL="0" indent="0">
              <a:buNone/>
            </a:pPr>
            <a:r>
              <a:rPr lang="en-US" sz="1800" b="0" i="0">
                <a:solidFill>
                  <a:schemeClr val="tx2"/>
                </a:solidFill>
                <a:effectLst/>
                <a:latin typeface="kepler-std"/>
              </a:rPr>
              <a:t>The ECD will operate </a:t>
            </a:r>
            <a:r>
              <a:rPr lang="en-US" sz="1800" b="1" i="0">
                <a:solidFill>
                  <a:schemeClr val="tx2"/>
                </a:solidFill>
                <a:effectLst/>
                <a:latin typeface="kepler-std"/>
              </a:rPr>
              <a:t>alongside the Green Claims Directive</a:t>
            </a:r>
            <a:r>
              <a:rPr lang="en-US" sz="1800" b="0" i="0">
                <a:solidFill>
                  <a:schemeClr val="tx2"/>
                </a:solidFill>
                <a:effectLst/>
                <a:latin typeface="kepler-std"/>
              </a:rPr>
              <a:t> (GCD), which will create a specialized regime to govern environmental claims, and is currently in the early stages of the legislative process </a:t>
            </a:r>
            <a:endParaRPr lang="en-US" sz="180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9664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74DDE3BB-2F0F-2609-C1E9-01776D1E5CBB}"/>
              </a:ext>
            </a:extLst>
          </p:cNvPr>
          <p:cNvSpPr>
            <a:spLocks noGrp="1"/>
          </p:cNvSpPr>
          <p:nvPr>
            <p:ph type="title"/>
          </p:nvPr>
        </p:nvSpPr>
        <p:spPr>
          <a:xfrm>
            <a:off x="1179226" y="1594707"/>
            <a:ext cx="9833548" cy="1325563"/>
          </a:xfrm>
        </p:spPr>
        <p:txBody>
          <a:bodyPr anchor="b">
            <a:normAutofit/>
          </a:bodyPr>
          <a:lstStyle/>
          <a:p>
            <a:pPr algn="ctr"/>
            <a:r>
              <a:rPr lang="en-US" sz="2800" kern="100">
                <a:solidFill>
                  <a:schemeClr val="tx2"/>
                </a:solidFill>
                <a:effectLst/>
                <a:latin typeface="Aptos" panose="020B0004020202020204" pitchFamily="34" charset="0"/>
                <a:ea typeface="Aptos" panose="020B0004020202020204" pitchFamily="34" charset="0"/>
                <a:cs typeface="Arial" panose="020B0604020202020204" pitchFamily="34" charset="0"/>
              </a:rPr>
              <a:t>27 March 2024 Entry into force of the Directive on empowering consumers for the green transition</a:t>
            </a:r>
            <a:br>
              <a:rPr lang="pl-PL" sz="2800" kern="100">
                <a:solidFill>
                  <a:schemeClr val="tx2"/>
                </a:solidFill>
                <a:effectLst/>
                <a:latin typeface="Aptos" panose="020B0004020202020204" pitchFamily="34" charset="0"/>
                <a:ea typeface="Aptos" panose="020B0004020202020204" pitchFamily="34" charset="0"/>
                <a:cs typeface="Arial" panose="020B0604020202020204" pitchFamily="34" charset="0"/>
              </a:rPr>
            </a:br>
            <a:r>
              <a:rPr lang="pl-PL" sz="2800" kern="100">
                <a:solidFill>
                  <a:schemeClr val="tx2"/>
                </a:solidFill>
                <a:effectLst/>
                <a:latin typeface="Aptos" panose="020B0004020202020204" pitchFamily="34" charset="0"/>
                <a:ea typeface="Aptos" panose="020B0004020202020204" pitchFamily="34" charset="0"/>
                <a:cs typeface="Arial" panose="020B0604020202020204" pitchFamily="34" charset="0"/>
              </a:rPr>
              <a:t>ECD Directive</a:t>
            </a:r>
            <a:endParaRPr lang="en-US" sz="280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id="{E26C741C-5C1D-7179-7636-1AED997B69C2}"/>
              </a:ext>
            </a:extLst>
          </p:cNvPr>
          <p:cNvSpPr>
            <a:spLocks noGrp="1"/>
          </p:cNvSpPr>
          <p:nvPr>
            <p:ph idx="1"/>
          </p:nvPr>
        </p:nvSpPr>
        <p:spPr>
          <a:xfrm>
            <a:off x="1179226" y="3329677"/>
            <a:ext cx="9833548" cy="2457269"/>
          </a:xfrm>
        </p:spPr>
        <p:txBody>
          <a:bodyPr>
            <a:normAutofit/>
          </a:bodyPr>
          <a:lstStyle/>
          <a:p>
            <a:pPr marL="0" indent="0">
              <a:buNone/>
            </a:pPr>
            <a:r>
              <a:rPr lang="en-US" sz="1800" b="1" i="0">
                <a:solidFill>
                  <a:schemeClr val="tx2"/>
                </a:solidFill>
                <a:effectLst/>
                <a:latin typeface="kepler-std"/>
              </a:rPr>
              <a:t>Broad definition of “environmental claim.”</a:t>
            </a:r>
            <a:r>
              <a:rPr lang="en-US" sz="1800" b="0" i="0">
                <a:solidFill>
                  <a:schemeClr val="tx2"/>
                </a:solidFill>
                <a:effectLst/>
                <a:latin typeface="kepler-std"/>
              </a:rPr>
              <a:t> Any non-mandatory message or representation in any form (e.g., text, pictorial, symbolic) stating or implying that a product/brand/trader has (i) a “positive or zero impact” on the environment, (ii) is “less damaging” than its competitors, or (iii) has “improved its impact” over time.</a:t>
            </a:r>
          </a:p>
          <a:p>
            <a:pPr marL="0" indent="0">
              <a:buNone/>
            </a:pPr>
            <a:r>
              <a:rPr lang="en-US" sz="1800" b="1" i="0">
                <a:solidFill>
                  <a:schemeClr val="tx2"/>
                </a:solidFill>
                <a:effectLst/>
                <a:latin typeface="kepler-std"/>
              </a:rPr>
              <a:t>Expanded list of </a:t>
            </a:r>
            <a:r>
              <a:rPr lang="en-US" sz="1800" b="1" i="0" u="sng">
                <a:solidFill>
                  <a:schemeClr val="tx2"/>
                </a:solidFill>
                <a:effectLst/>
                <a:latin typeface="kepler-std"/>
              </a:rPr>
              <a:t>prohibited commercial practices</a:t>
            </a:r>
            <a:r>
              <a:rPr lang="en-US" sz="1800" b="0" i="0">
                <a:solidFill>
                  <a:schemeClr val="tx2"/>
                </a:solidFill>
                <a:effectLst/>
                <a:latin typeface="kepler-std"/>
              </a:rPr>
              <a:t>. The ECD identifies the following practices as necessarily unfair, without a case-by-case assessment</a:t>
            </a:r>
            <a:endParaRPr lang="pl-PL" sz="1800" b="0" i="0">
              <a:solidFill>
                <a:schemeClr val="tx2"/>
              </a:solidFill>
              <a:effectLst/>
              <a:latin typeface="kepler-std"/>
            </a:endParaRPr>
          </a:p>
          <a:p>
            <a:pPr marL="0" indent="0">
              <a:buNone/>
            </a:pPr>
            <a:r>
              <a:rPr lang="en-US" sz="1800" b="1" i="0">
                <a:solidFill>
                  <a:schemeClr val="tx2"/>
                </a:solidFill>
                <a:effectLst/>
                <a:latin typeface="kepler-std"/>
              </a:rPr>
              <a:t>Harmonization of </a:t>
            </a:r>
            <a:r>
              <a:rPr lang="en-US" sz="1800" b="1" i="0" u="sng">
                <a:solidFill>
                  <a:schemeClr val="tx2"/>
                </a:solidFill>
                <a:effectLst/>
                <a:latin typeface="kepler-std"/>
              </a:rPr>
              <a:t>information on durability</a:t>
            </a:r>
            <a:r>
              <a:rPr lang="en-US" sz="1800" b="1" i="0">
                <a:solidFill>
                  <a:schemeClr val="tx2"/>
                </a:solidFill>
                <a:effectLst/>
                <a:latin typeface="kepler-std"/>
              </a:rPr>
              <a:t>.</a:t>
            </a:r>
            <a:endParaRPr lang="pl-PL" sz="1800">
              <a:solidFill>
                <a:schemeClr val="tx2"/>
              </a:solidFill>
              <a:latin typeface="kepler-std"/>
            </a:endParaRPr>
          </a:p>
          <a:p>
            <a:endParaRPr lang="en-US" sz="180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4608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B13E206B-6E1B-4C47-59BA-2C6BB27371F9}"/>
              </a:ext>
            </a:extLst>
          </p:cNvPr>
          <p:cNvSpPr>
            <a:spLocks noGrp="1"/>
          </p:cNvSpPr>
          <p:nvPr>
            <p:ph type="title"/>
          </p:nvPr>
        </p:nvSpPr>
        <p:spPr>
          <a:xfrm>
            <a:off x="1179226" y="1594707"/>
            <a:ext cx="9833548" cy="1325563"/>
          </a:xfrm>
        </p:spPr>
        <p:txBody>
          <a:bodyPr anchor="b">
            <a:normAutofit/>
          </a:bodyPr>
          <a:lstStyle/>
          <a:p>
            <a:pPr algn="ctr"/>
            <a:r>
              <a:rPr lang="en-US" sz="3600" i="0">
                <a:solidFill>
                  <a:schemeClr val="tx2"/>
                </a:solidFill>
                <a:effectLst/>
                <a:latin typeface="+mn-lt"/>
              </a:rPr>
              <a:t>Green Claims Directive (GCD)</a:t>
            </a:r>
            <a:r>
              <a:rPr lang="pl-PL" sz="3600" i="0">
                <a:solidFill>
                  <a:schemeClr val="tx2"/>
                </a:solidFill>
                <a:effectLst/>
                <a:latin typeface="+mn-lt"/>
              </a:rPr>
              <a:t> – proposal </a:t>
            </a:r>
            <a:endParaRPr lang="en-US" sz="3600">
              <a:solidFill>
                <a:schemeClr val="tx2"/>
              </a:solidFill>
              <a:latin typeface="+mn-lt"/>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id="{353DD8B1-88CA-A2CA-597F-85AF55CF50EE}"/>
              </a:ext>
            </a:extLst>
          </p:cNvPr>
          <p:cNvSpPr>
            <a:spLocks noGrp="1"/>
          </p:cNvSpPr>
          <p:nvPr>
            <p:ph idx="1"/>
          </p:nvPr>
        </p:nvSpPr>
        <p:spPr>
          <a:xfrm>
            <a:off x="1179226" y="3329677"/>
            <a:ext cx="9833548" cy="2457269"/>
          </a:xfrm>
        </p:spPr>
        <p:txBody>
          <a:bodyPr>
            <a:normAutofit/>
          </a:bodyPr>
          <a:lstStyle/>
          <a:p>
            <a:pPr marL="0" indent="0">
              <a:buNone/>
            </a:pPr>
            <a:r>
              <a:rPr lang="en-US" sz="1800" b="0" i="0">
                <a:solidFill>
                  <a:schemeClr val="tx2"/>
                </a:solidFill>
                <a:effectLst/>
                <a:latin typeface="kepler-std"/>
              </a:rPr>
              <a:t>A Commission study, mentioned in the proposal, finds that more than half of all environmental claims in the EU were based on vague, misleading, or unfounded information. </a:t>
            </a:r>
            <a:endParaRPr lang="pl-PL" sz="1800" b="0" i="0">
              <a:solidFill>
                <a:schemeClr val="tx2"/>
              </a:solidFill>
              <a:effectLst/>
              <a:latin typeface="kepler-std"/>
            </a:endParaRPr>
          </a:p>
          <a:p>
            <a:pPr marL="0" indent="0">
              <a:buNone/>
            </a:pPr>
            <a:r>
              <a:rPr lang="en-US" sz="1800" b="1" i="0">
                <a:solidFill>
                  <a:schemeClr val="tx2"/>
                </a:solidFill>
                <a:effectLst/>
                <a:latin typeface="kepler-std"/>
              </a:rPr>
              <a:t>Environmental claims must be verified</a:t>
            </a:r>
            <a:r>
              <a:rPr lang="en-US" sz="1800" b="0" i="0">
                <a:solidFill>
                  <a:schemeClr val="tx2"/>
                </a:solidFill>
                <a:effectLst/>
                <a:latin typeface="kepler-std"/>
              </a:rPr>
              <a:t>: An authorized third party must verify the substantiation and communication of a claim before it is used publicly. When verified, a claim will receive an EU certificate of conformity.</a:t>
            </a:r>
          </a:p>
          <a:p>
            <a:endParaRPr lang="en-US" sz="180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075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a:extLst>
              <a:ext uri="{FF2B5EF4-FFF2-40B4-BE49-F238E27FC236}">
                <a16:creationId xmlns:a16="http://schemas.microsoft.com/office/drawing/2014/main" id="{DD0AB4E2-9112-80A9-DAE1-07C9B0F6B544}"/>
              </a:ext>
            </a:extLst>
          </p:cNvPr>
          <p:cNvPicPr>
            <a:picLocks noChangeAspect="1"/>
          </p:cNvPicPr>
          <p:nvPr/>
        </p:nvPicPr>
        <p:blipFill>
          <a:blip r:embed="rId2"/>
          <a:stretch>
            <a:fillRect/>
          </a:stretch>
        </p:blipFill>
        <p:spPr>
          <a:xfrm>
            <a:off x="643467" y="2433913"/>
            <a:ext cx="10905066" cy="1990173"/>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8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a:extLst>
              <a:ext uri="{FF2B5EF4-FFF2-40B4-BE49-F238E27FC236}">
                <a16:creationId xmlns:a16="http://schemas.microsoft.com/office/drawing/2014/main" id="{392C5743-7628-E4C4-7E5D-17EAE1BF84AD}"/>
              </a:ext>
            </a:extLst>
          </p:cNvPr>
          <p:cNvPicPr>
            <a:picLocks noChangeAspect="1"/>
          </p:cNvPicPr>
          <p:nvPr/>
        </p:nvPicPr>
        <p:blipFill>
          <a:blip r:embed="rId2"/>
          <a:stretch>
            <a:fillRect/>
          </a:stretch>
        </p:blipFill>
        <p:spPr>
          <a:xfrm>
            <a:off x="643467" y="948097"/>
            <a:ext cx="10905066" cy="4961804"/>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087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a:extLst>
              <a:ext uri="{FF2B5EF4-FFF2-40B4-BE49-F238E27FC236}">
                <a16:creationId xmlns:a16="http://schemas.microsoft.com/office/drawing/2014/main" id="{6868E9CA-FD0F-4803-6491-BB1A300F9526}"/>
              </a:ext>
            </a:extLst>
          </p:cNvPr>
          <p:cNvPicPr>
            <a:picLocks noChangeAspect="1"/>
          </p:cNvPicPr>
          <p:nvPr/>
        </p:nvPicPr>
        <p:blipFill>
          <a:blip r:embed="rId2"/>
          <a:stretch>
            <a:fillRect/>
          </a:stretch>
        </p:blipFill>
        <p:spPr>
          <a:xfrm>
            <a:off x="713330" y="643467"/>
            <a:ext cx="10765340"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392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ytuł 1">
            <a:extLst>
              <a:ext uri="{FF2B5EF4-FFF2-40B4-BE49-F238E27FC236}">
                <a16:creationId xmlns:a16="http://schemas.microsoft.com/office/drawing/2014/main" id="{91FCD614-8A3F-BF89-6789-18850BD83FD4}"/>
              </a:ext>
            </a:extLst>
          </p:cNvPr>
          <p:cNvSpPr>
            <a:spLocks noGrp="1"/>
          </p:cNvSpPr>
          <p:nvPr>
            <p:ph type="title"/>
          </p:nvPr>
        </p:nvSpPr>
        <p:spPr>
          <a:xfrm>
            <a:off x="1179226" y="1594707"/>
            <a:ext cx="9833548" cy="1325563"/>
          </a:xfrm>
        </p:spPr>
        <p:txBody>
          <a:bodyPr anchor="b">
            <a:normAutofit/>
          </a:bodyPr>
          <a:lstStyle/>
          <a:p>
            <a:pPr algn="ctr"/>
            <a:r>
              <a:rPr lang="en-US" sz="3600" i="0">
                <a:solidFill>
                  <a:schemeClr val="tx2"/>
                </a:solidFill>
                <a:effectLst/>
                <a:latin typeface="+mn-lt"/>
              </a:rPr>
              <a:t>Green Claims Directive (GCD)</a:t>
            </a:r>
            <a:r>
              <a:rPr lang="pl-PL" sz="3600" i="0">
                <a:solidFill>
                  <a:schemeClr val="tx2"/>
                </a:solidFill>
                <a:effectLst/>
                <a:latin typeface="+mn-lt"/>
              </a:rPr>
              <a:t> – proposal </a:t>
            </a:r>
            <a:endParaRPr lang="en-US" sz="360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id="{026A8482-59BE-5A41-CABA-8F8A738BF2BB}"/>
              </a:ext>
            </a:extLst>
          </p:cNvPr>
          <p:cNvSpPr>
            <a:spLocks noGrp="1"/>
          </p:cNvSpPr>
          <p:nvPr>
            <p:ph idx="1"/>
          </p:nvPr>
        </p:nvSpPr>
        <p:spPr>
          <a:xfrm>
            <a:off x="1179226" y="3329677"/>
            <a:ext cx="9833548" cy="2457269"/>
          </a:xfrm>
        </p:spPr>
        <p:txBody>
          <a:bodyPr>
            <a:normAutofit/>
          </a:bodyPr>
          <a:lstStyle/>
          <a:p>
            <a:pPr marL="0" indent="0">
              <a:buNone/>
            </a:pPr>
            <a:r>
              <a:rPr lang="en-US" sz="1800" b="0" i="0">
                <a:solidFill>
                  <a:schemeClr val="tx2"/>
                </a:solidFill>
                <a:effectLst/>
                <a:latin typeface="arial" panose="020B0604020202020204" pitchFamily="34" charset="0"/>
              </a:rPr>
              <a:t>The proposal on green claims aims to</a:t>
            </a:r>
            <a:r>
              <a:rPr lang="pl-PL" sz="1800" b="0" i="0">
                <a:solidFill>
                  <a:schemeClr val="tx2"/>
                </a:solidFill>
                <a:effectLst/>
                <a:latin typeface="arial" panose="020B0604020202020204" pitchFamily="34" charset="0"/>
              </a:rPr>
              <a:t>:</a:t>
            </a:r>
            <a:endParaRPr lang="en-US" sz="1800" b="0" i="0">
              <a:solidFill>
                <a:schemeClr val="tx2"/>
              </a:solidFill>
              <a:effectLst/>
              <a:latin typeface="arial" panose="020B0604020202020204" pitchFamily="34" charset="0"/>
            </a:endParaRPr>
          </a:p>
          <a:p>
            <a:pPr>
              <a:buFont typeface="Wingdings" panose="05000000000000000000" pitchFamily="2" charset="2"/>
              <a:buChar char="Ø"/>
            </a:pPr>
            <a:r>
              <a:rPr lang="en-US" sz="1800" b="0" i="0">
                <a:solidFill>
                  <a:schemeClr val="tx2"/>
                </a:solidFill>
                <a:effectLst/>
                <a:latin typeface="arial" panose="020B0604020202020204" pitchFamily="34" charset="0"/>
              </a:rPr>
              <a:t>make green claims reliable, comparable and verifiable across the EU</a:t>
            </a:r>
          </a:p>
          <a:p>
            <a:pPr>
              <a:buFont typeface="Wingdings" panose="05000000000000000000" pitchFamily="2" charset="2"/>
              <a:buChar char="Ø"/>
            </a:pPr>
            <a:r>
              <a:rPr lang="en-US" sz="1800" b="0" i="0">
                <a:solidFill>
                  <a:schemeClr val="tx2"/>
                </a:solidFill>
                <a:effectLst/>
                <a:latin typeface="arial" panose="020B0604020202020204" pitchFamily="34" charset="0"/>
              </a:rPr>
              <a:t>protect consumers from greenwashing</a:t>
            </a:r>
          </a:p>
          <a:p>
            <a:pPr>
              <a:buFont typeface="Wingdings" panose="05000000000000000000" pitchFamily="2" charset="2"/>
              <a:buChar char="Ø"/>
            </a:pPr>
            <a:r>
              <a:rPr lang="en-US" sz="1800" b="0" i="0">
                <a:solidFill>
                  <a:schemeClr val="tx2"/>
                </a:solidFill>
                <a:effectLst/>
                <a:latin typeface="arial" panose="020B0604020202020204" pitchFamily="34" charset="0"/>
              </a:rPr>
              <a:t>contribute to creating a circular and green EU economy by enabling consumers to make informed purchasing decisions</a:t>
            </a:r>
          </a:p>
          <a:p>
            <a:pPr>
              <a:buFont typeface="Wingdings" panose="05000000000000000000" pitchFamily="2" charset="2"/>
              <a:buChar char="Ø"/>
            </a:pPr>
            <a:r>
              <a:rPr lang="en-US" sz="1800" b="0" i="0">
                <a:solidFill>
                  <a:schemeClr val="tx2"/>
                </a:solidFill>
                <a:effectLst/>
                <a:latin typeface="arial" panose="020B0604020202020204" pitchFamily="34" charset="0"/>
              </a:rPr>
              <a:t>help establish a level playing field when it comes to environmental performance of products</a:t>
            </a:r>
          </a:p>
          <a:p>
            <a:endParaRPr lang="en-US" sz="180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209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BCDC34-D492-59B1-0726-DB7C72D712A0}"/>
              </a:ext>
            </a:extLst>
          </p:cNvPr>
          <p:cNvSpPr>
            <a:spLocks noGrp="1"/>
          </p:cNvSpPr>
          <p:nvPr>
            <p:ph type="title"/>
          </p:nvPr>
        </p:nvSpPr>
        <p:spPr/>
        <p:txBody>
          <a:bodyPr/>
          <a:lstStyle/>
          <a:p>
            <a:endParaRPr lang="en-US"/>
          </a:p>
        </p:txBody>
      </p:sp>
      <p:pic>
        <p:nvPicPr>
          <p:cNvPr id="1026" name="Picture 2" descr="EU comes up with its own Green Deal of $270 billion | Grist">
            <a:extLst>
              <a:ext uri="{FF2B5EF4-FFF2-40B4-BE49-F238E27FC236}">
                <a16:creationId xmlns:a16="http://schemas.microsoft.com/office/drawing/2014/main" id="{18C96BE1-F460-3874-37D6-5553E6DC63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56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CD1F3C7-56A4-6C84-D718-59A6BC895F23}"/>
              </a:ext>
            </a:extLst>
          </p:cNvPr>
          <p:cNvSpPr>
            <a:spLocks noGrp="1"/>
          </p:cNvSpPr>
          <p:nvPr>
            <p:ph type="title"/>
          </p:nvPr>
        </p:nvSpPr>
        <p:spPr>
          <a:xfrm>
            <a:off x="6094105" y="802955"/>
            <a:ext cx="4977976" cy="1454051"/>
          </a:xfrm>
        </p:spPr>
        <p:txBody>
          <a:bodyPr>
            <a:normAutofit/>
          </a:bodyPr>
          <a:lstStyle/>
          <a:p>
            <a:endParaRPr lang="en-US" sz="3600" dirty="0">
              <a:solidFill>
                <a:schemeClr val="tx2"/>
              </a:solidFill>
            </a:endParaRPr>
          </a:p>
        </p:txBody>
      </p:sp>
      <p:pic>
        <p:nvPicPr>
          <p:cNvPr id="7" name="Graphic 6" descr="Deciduous tree">
            <a:extLst>
              <a:ext uri="{FF2B5EF4-FFF2-40B4-BE49-F238E27FC236}">
                <a16:creationId xmlns:a16="http://schemas.microsoft.com/office/drawing/2014/main" id="{203D9609-4DE9-6B9A-F866-09BF2137BD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Symbol zastępczy zawartości 2">
            <a:extLst>
              <a:ext uri="{FF2B5EF4-FFF2-40B4-BE49-F238E27FC236}">
                <a16:creationId xmlns:a16="http://schemas.microsoft.com/office/drawing/2014/main" id="{44EA0544-BB2D-5F23-D223-A2C1A018DC2D}"/>
              </a:ext>
            </a:extLst>
          </p:cNvPr>
          <p:cNvSpPr>
            <a:spLocks noGrp="1"/>
          </p:cNvSpPr>
          <p:nvPr>
            <p:ph idx="1"/>
          </p:nvPr>
        </p:nvSpPr>
        <p:spPr>
          <a:xfrm>
            <a:off x="6090574" y="2421682"/>
            <a:ext cx="4977578" cy="3639289"/>
          </a:xfrm>
        </p:spPr>
        <p:txBody>
          <a:bodyPr anchor="ctr">
            <a:normAutofit fontScale="85000" lnSpcReduction="20000"/>
          </a:bodyPr>
          <a:lstStyle/>
          <a:p>
            <a:pPr>
              <a:buFont typeface="Wingdings" panose="05000000000000000000" pitchFamily="2" charset="2"/>
              <a:buChar char="Ø"/>
            </a:pPr>
            <a:r>
              <a:rPr lang="en-US" sz="1400" b="1" i="0" dirty="0">
                <a:solidFill>
                  <a:schemeClr val="tx2"/>
                </a:solidFill>
                <a:effectLst/>
              </a:rPr>
              <a:t>Green Deal Industrial Plan</a:t>
            </a:r>
            <a:endParaRPr lang="pl-PL" sz="1400" b="1" i="0" dirty="0">
              <a:solidFill>
                <a:schemeClr val="tx2"/>
              </a:solidFill>
              <a:effectLst/>
            </a:endParaRPr>
          </a:p>
          <a:p>
            <a:pPr>
              <a:buFont typeface="Wingdings" panose="05000000000000000000" pitchFamily="2" charset="2"/>
              <a:buChar char="Ø"/>
            </a:pPr>
            <a:endParaRPr lang="pl-PL" sz="1400" b="1" i="0" dirty="0">
              <a:solidFill>
                <a:schemeClr val="tx2"/>
              </a:solidFill>
              <a:effectLst/>
            </a:endParaRPr>
          </a:p>
          <a:p>
            <a:pPr>
              <a:buFont typeface="Wingdings" panose="05000000000000000000" pitchFamily="2" charset="2"/>
              <a:buChar char="Ø"/>
            </a:pPr>
            <a:r>
              <a:rPr lang="en-US" sz="1400" b="1" i="0" dirty="0">
                <a:solidFill>
                  <a:schemeClr val="tx2"/>
                </a:solidFill>
                <a:effectLst/>
              </a:rPr>
              <a:t>Critical Raw Materials Act</a:t>
            </a:r>
            <a:endParaRPr lang="pl-PL" sz="1400" b="1" i="0" dirty="0">
              <a:solidFill>
                <a:schemeClr val="tx2"/>
              </a:solidFill>
              <a:effectLst/>
            </a:endParaRPr>
          </a:p>
          <a:p>
            <a:pPr>
              <a:buFont typeface="Wingdings" panose="05000000000000000000" pitchFamily="2" charset="2"/>
              <a:buChar char="Ø"/>
            </a:pPr>
            <a:endParaRPr lang="pl-PL" sz="1400" b="1" i="0" dirty="0">
              <a:solidFill>
                <a:schemeClr val="tx2"/>
              </a:solidFill>
              <a:effectLst/>
            </a:endParaRPr>
          </a:p>
          <a:p>
            <a:pPr>
              <a:buFont typeface="Wingdings" panose="05000000000000000000" pitchFamily="2" charset="2"/>
              <a:buChar char="Ø"/>
            </a:pPr>
            <a:r>
              <a:rPr lang="en-US" sz="1400" b="1" i="0" dirty="0">
                <a:solidFill>
                  <a:schemeClr val="tx2"/>
                </a:solidFill>
                <a:effectLst/>
              </a:rPr>
              <a:t>Net-zero Industry</a:t>
            </a:r>
            <a:r>
              <a:rPr lang="pl-PL" sz="1400" b="1" i="0" dirty="0">
                <a:solidFill>
                  <a:schemeClr val="tx2"/>
                </a:solidFill>
                <a:effectLst/>
              </a:rPr>
              <a:t> </a:t>
            </a:r>
            <a:r>
              <a:rPr lang="en-US" sz="1400" b="1" i="0" dirty="0">
                <a:solidFill>
                  <a:schemeClr val="tx2"/>
                </a:solidFill>
                <a:effectLst/>
              </a:rPr>
              <a:t>Act</a:t>
            </a:r>
            <a:endParaRPr lang="pl-PL" sz="1400" b="1" i="0" dirty="0">
              <a:solidFill>
                <a:schemeClr val="tx2"/>
              </a:solidFill>
              <a:effectLst/>
            </a:endParaRPr>
          </a:p>
          <a:p>
            <a:pPr>
              <a:buFont typeface="Wingdings" panose="05000000000000000000" pitchFamily="2" charset="2"/>
              <a:buChar char="Ø"/>
            </a:pPr>
            <a:endParaRPr lang="pl-PL" sz="1400" b="1" i="0" dirty="0">
              <a:solidFill>
                <a:schemeClr val="tx2"/>
              </a:solidFill>
              <a:effectLst/>
            </a:endParaRPr>
          </a:p>
          <a:p>
            <a:pPr>
              <a:buFont typeface="Wingdings" panose="05000000000000000000" pitchFamily="2" charset="2"/>
              <a:buChar char="Ø"/>
            </a:pPr>
            <a:r>
              <a:rPr lang="en-US" sz="1400" b="1" i="0" dirty="0">
                <a:solidFill>
                  <a:schemeClr val="tx2"/>
                </a:solidFill>
                <a:effectLst/>
              </a:rPr>
              <a:t>Zero Pollution</a:t>
            </a:r>
            <a:r>
              <a:rPr lang="pl-PL" sz="1400" b="1" i="0" dirty="0">
                <a:solidFill>
                  <a:schemeClr val="tx2"/>
                </a:solidFill>
                <a:effectLst/>
              </a:rPr>
              <a:t> Action Plan</a:t>
            </a:r>
          </a:p>
          <a:p>
            <a:pPr>
              <a:buFont typeface="Wingdings" panose="05000000000000000000" pitchFamily="2" charset="2"/>
              <a:buChar char="Ø"/>
            </a:pPr>
            <a:endParaRPr lang="pl-PL" sz="1400" b="1" i="0" dirty="0">
              <a:solidFill>
                <a:schemeClr val="tx2"/>
              </a:solidFill>
              <a:effectLst/>
            </a:endParaRPr>
          </a:p>
          <a:p>
            <a:pPr>
              <a:buFont typeface="Wingdings" panose="05000000000000000000" pitchFamily="2" charset="2"/>
              <a:buChar char="Ø"/>
            </a:pPr>
            <a:r>
              <a:rPr lang="en-US" sz="1400" b="1" i="0" dirty="0">
                <a:solidFill>
                  <a:schemeClr val="tx2"/>
                </a:solidFill>
                <a:effectLst/>
              </a:rPr>
              <a:t>Farm to Fork</a:t>
            </a:r>
            <a:r>
              <a:rPr lang="pl-PL" sz="1400" b="1" i="0" dirty="0">
                <a:solidFill>
                  <a:schemeClr val="tx2"/>
                </a:solidFill>
                <a:effectLst/>
              </a:rPr>
              <a:t> </a:t>
            </a:r>
            <a:r>
              <a:rPr lang="pl-PL" sz="1400" b="1" i="0" dirty="0" err="1">
                <a:solidFill>
                  <a:schemeClr val="tx2"/>
                </a:solidFill>
                <a:effectLst/>
              </a:rPr>
              <a:t>Strategy</a:t>
            </a:r>
            <a:endParaRPr lang="pl-PL" sz="1400" b="1" i="0" dirty="0">
              <a:solidFill>
                <a:schemeClr val="tx2"/>
              </a:solidFill>
              <a:effectLst/>
            </a:endParaRPr>
          </a:p>
          <a:p>
            <a:endParaRPr lang="pl-PL" sz="1400" b="1" i="0" dirty="0">
              <a:solidFill>
                <a:schemeClr val="tx2"/>
              </a:solidFill>
              <a:effectLst/>
            </a:endParaRPr>
          </a:p>
          <a:p>
            <a:pPr>
              <a:buFont typeface="Wingdings" panose="05000000000000000000" pitchFamily="2" charset="2"/>
              <a:buChar char="Ø"/>
            </a:pPr>
            <a:r>
              <a:rPr lang="en-US" sz="1400" b="1" i="0" dirty="0">
                <a:solidFill>
                  <a:schemeClr val="tx2"/>
                </a:solidFill>
                <a:effectLst/>
              </a:rPr>
              <a:t>Regulation on Deforestation-free Products</a:t>
            </a:r>
            <a:endParaRPr lang="pl-PL" sz="1400" b="1" i="0" dirty="0">
              <a:solidFill>
                <a:schemeClr val="tx2"/>
              </a:solidFill>
              <a:effectLst/>
            </a:endParaRPr>
          </a:p>
          <a:p>
            <a:pPr>
              <a:buFont typeface="Wingdings" panose="05000000000000000000" pitchFamily="2" charset="2"/>
              <a:buChar char="Ø"/>
            </a:pPr>
            <a:endParaRPr lang="pl-PL" sz="1400" b="1" i="0" dirty="0">
              <a:solidFill>
                <a:schemeClr val="tx2"/>
              </a:solidFill>
              <a:effectLst/>
            </a:endParaRPr>
          </a:p>
          <a:p>
            <a:pPr>
              <a:buFont typeface="Wingdings" panose="05000000000000000000" pitchFamily="2" charset="2"/>
              <a:buChar char="Ø"/>
            </a:pPr>
            <a:r>
              <a:rPr lang="en-US" sz="1400" b="1" kern="100" dirty="0">
                <a:solidFill>
                  <a:schemeClr val="tx2"/>
                </a:solidFill>
                <a:effectLst/>
                <a:ea typeface="Aptos" panose="020B0004020202020204" pitchFamily="34" charset="0"/>
                <a:cs typeface="Arial" panose="020B0604020202020204" pitchFamily="34" charset="0"/>
              </a:rPr>
              <a:t>Nature Restoration Law</a:t>
            </a:r>
            <a:br>
              <a:rPr lang="en-US" sz="1400" b="1" i="0" dirty="0">
                <a:solidFill>
                  <a:schemeClr val="tx2"/>
                </a:solidFill>
                <a:effectLst/>
              </a:rPr>
            </a:br>
            <a:br>
              <a:rPr lang="en-US" sz="700" b="1" i="0" dirty="0">
                <a:solidFill>
                  <a:schemeClr val="tx2"/>
                </a:solidFill>
                <a:effectLst/>
              </a:rPr>
            </a:br>
            <a:br>
              <a:rPr lang="en-US" sz="700" b="1" i="0" dirty="0">
                <a:solidFill>
                  <a:schemeClr val="tx2"/>
                </a:solidFill>
                <a:effectLst/>
              </a:rPr>
            </a:br>
            <a:br>
              <a:rPr lang="en-US" sz="700" b="1" i="0" dirty="0">
                <a:solidFill>
                  <a:schemeClr val="tx2"/>
                </a:solidFill>
                <a:effectLst/>
              </a:rPr>
            </a:br>
            <a:endParaRPr lang="en-US" sz="700" b="1"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8199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F53F1B0-51A2-109C-E7B2-5BCB59BBAF55}"/>
              </a:ext>
            </a:extLst>
          </p:cNvPr>
          <p:cNvSpPr>
            <a:spLocks noGrp="1"/>
          </p:cNvSpPr>
          <p:nvPr>
            <p:ph type="title"/>
          </p:nvPr>
        </p:nvSpPr>
        <p:spPr>
          <a:xfrm>
            <a:off x="804672" y="802955"/>
            <a:ext cx="4977976" cy="1454051"/>
          </a:xfrm>
        </p:spPr>
        <p:txBody>
          <a:bodyPr>
            <a:normAutofit/>
          </a:bodyPr>
          <a:lstStyle/>
          <a:p>
            <a:endParaRPr lang="en-US" sz="3600">
              <a:solidFill>
                <a:schemeClr val="tx2"/>
              </a:solidFill>
            </a:endParaRPr>
          </a:p>
        </p:txBody>
      </p:sp>
      <p:sp>
        <p:nvSpPr>
          <p:cNvPr id="3" name="Symbol zastępczy zawartości 2">
            <a:extLst>
              <a:ext uri="{FF2B5EF4-FFF2-40B4-BE49-F238E27FC236}">
                <a16:creationId xmlns:a16="http://schemas.microsoft.com/office/drawing/2014/main" id="{79722372-1F93-BA80-D0EA-1A16A4C5E61C}"/>
              </a:ext>
            </a:extLst>
          </p:cNvPr>
          <p:cNvSpPr>
            <a:spLocks noGrp="1"/>
          </p:cNvSpPr>
          <p:nvPr>
            <p:ph idx="1"/>
          </p:nvPr>
        </p:nvSpPr>
        <p:spPr>
          <a:xfrm>
            <a:off x="804672" y="2421682"/>
            <a:ext cx="4977578" cy="3639289"/>
          </a:xfrm>
        </p:spPr>
        <p:txBody>
          <a:bodyPr anchor="ctr">
            <a:normAutofit/>
          </a:bodyPr>
          <a:lstStyle/>
          <a:p>
            <a:pPr>
              <a:buFont typeface="Wingdings" panose="05000000000000000000" pitchFamily="2" charset="2"/>
              <a:buChar char="Ø"/>
            </a:pPr>
            <a:r>
              <a:rPr lang="en-US" sz="1800" b="1" kern="100">
                <a:solidFill>
                  <a:schemeClr val="tx2"/>
                </a:solidFill>
                <a:effectLst/>
                <a:latin typeface="Abadi" panose="020B0604020104020204" pitchFamily="34" charset="0"/>
                <a:ea typeface="Aptos" panose="020B0004020202020204" pitchFamily="34" charset="0"/>
                <a:cs typeface="Arial" panose="020B0604020202020204" pitchFamily="34" charset="0"/>
              </a:rPr>
              <a:t>Directive on repair of goods</a:t>
            </a:r>
            <a:endParaRPr lang="pl-PL" sz="1800" b="1" kern="100">
              <a:solidFill>
                <a:schemeClr val="tx2"/>
              </a:solidFill>
              <a:effectLst/>
              <a:latin typeface="Abadi" panose="020B0604020104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r>
              <a:rPr lang="en-US" sz="1800" b="1" kern="100">
                <a:solidFill>
                  <a:schemeClr val="tx2"/>
                </a:solidFill>
                <a:effectLst/>
                <a:latin typeface="Abadi" panose="020B0604020104020204" pitchFamily="34" charset="0"/>
                <a:ea typeface="Aptos" panose="020B0004020202020204" pitchFamily="34" charset="0"/>
                <a:cs typeface="Arial" panose="020B0604020202020204" pitchFamily="34" charset="0"/>
              </a:rPr>
              <a:t>Energy Performance of Buildings Directive</a:t>
            </a:r>
            <a:endParaRPr lang="pl-PL" sz="1800" b="1" kern="100">
              <a:solidFill>
                <a:schemeClr val="tx2"/>
              </a:solidFill>
              <a:effectLst/>
              <a:latin typeface="Abadi" panose="020B0604020104020204" pitchFamily="34" charset="0"/>
              <a:ea typeface="Aptos" panose="020B0004020202020204" pitchFamily="34" charset="0"/>
              <a:cs typeface="Arial" panose="020B0604020202020204" pitchFamily="34" charset="0"/>
            </a:endParaRPr>
          </a:p>
          <a:p>
            <a:endParaRPr lang="pl-PL" sz="1800" b="1" kern="100">
              <a:solidFill>
                <a:schemeClr val="tx2"/>
              </a:solidFill>
              <a:latin typeface="Abadi" panose="020B0604020104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r>
              <a:rPr lang="en-US" sz="1800" b="1" kern="100">
                <a:solidFill>
                  <a:schemeClr val="tx2"/>
                </a:solidFill>
                <a:effectLst/>
                <a:latin typeface="Abadi" panose="020B0604020104020204" pitchFamily="34" charset="0"/>
                <a:ea typeface="Aptos" panose="020B0004020202020204" pitchFamily="34" charset="0"/>
                <a:cs typeface="Arial" panose="020B0604020202020204" pitchFamily="34" charset="0"/>
              </a:rPr>
              <a:t>Directive on empowering consumers for the green transition</a:t>
            </a:r>
            <a:br>
              <a:rPr lang="pl-PL" sz="1800" b="1" u="sng" kern="100">
                <a:solidFill>
                  <a:schemeClr val="tx2"/>
                </a:solidFill>
                <a:effectLst/>
                <a:latin typeface="Abadi" panose="020B0604020104020204" pitchFamily="34" charset="0"/>
                <a:ea typeface="Aptos" panose="020B0004020202020204" pitchFamily="34" charset="0"/>
                <a:cs typeface="Arial" panose="020B0604020202020204" pitchFamily="34" charset="0"/>
              </a:rPr>
            </a:br>
            <a:r>
              <a:rPr lang="pl-PL" sz="1800" b="1" kern="100">
                <a:solidFill>
                  <a:schemeClr val="tx2"/>
                </a:solidFill>
                <a:effectLst/>
                <a:latin typeface="Abadi" panose="020B0604020104020204" pitchFamily="34" charset="0"/>
                <a:ea typeface="Aptos" panose="020B0004020202020204" pitchFamily="34" charset="0"/>
                <a:cs typeface="Arial" panose="020B0604020202020204" pitchFamily="34" charset="0"/>
              </a:rPr>
              <a:t>ECD Directive</a:t>
            </a:r>
          </a:p>
          <a:p>
            <a:pPr>
              <a:buFont typeface="Wingdings" panose="05000000000000000000" pitchFamily="2" charset="2"/>
              <a:buChar char="Ø"/>
            </a:pPr>
            <a:r>
              <a:rPr lang="en-US" sz="1800" b="1" i="0">
                <a:solidFill>
                  <a:schemeClr val="tx2"/>
                </a:solidFill>
                <a:effectLst/>
                <a:latin typeface="Abadi" panose="020B0604020104020204" pitchFamily="34" charset="0"/>
              </a:rPr>
              <a:t>Green Claims Directive (GCD)</a:t>
            </a:r>
            <a:r>
              <a:rPr lang="pl-PL" sz="1800" b="1" i="0">
                <a:solidFill>
                  <a:schemeClr val="tx2"/>
                </a:solidFill>
                <a:effectLst/>
                <a:latin typeface="Abadi" panose="020B0604020104020204" pitchFamily="34" charset="0"/>
              </a:rPr>
              <a:t> – proposal </a:t>
            </a:r>
            <a:endParaRPr lang="pl-PL" sz="1800" b="1" u="sng" kern="100">
              <a:solidFill>
                <a:schemeClr val="tx2"/>
              </a:solidFill>
              <a:effectLst/>
              <a:latin typeface="Abadi" panose="020B0604020104020204" pitchFamily="34" charset="0"/>
              <a:ea typeface="Aptos" panose="020B0004020202020204" pitchFamily="34" charset="0"/>
              <a:cs typeface="Arial" panose="020B0604020202020204" pitchFamily="34" charset="0"/>
            </a:endParaRPr>
          </a:p>
          <a:p>
            <a:endParaRPr lang="pl-PL" sz="1800" kern="100">
              <a:solidFill>
                <a:schemeClr val="tx2"/>
              </a:solidFill>
              <a:effectLst/>
              <a:latin typeface="Aptos" panose="020B0004020202020204" pitchFamily="34" charset="0"/>
              <a:ea typeface="Aptos" panose="020B0004020202020204" pitchFamily="34" charset="0"/>
              <a:cs typeface="Arial" panose="020B0604020202020204" pitchFamily="34" charset="0"/>
            </a:endParaRPr>
          </a:p>
          <a:p>
            <a:endParaRPr lang="pl-PL" sz="1800" kern="100">
              <a:solidFill>
                <a:schemeClr val="tx2"/>
              </a:solidFill>
              <a:latin typeface="Aptos" panose="020B0004020202020204" pitchFamily="34" charset="0"/>
              <a:ea typeface="Aptos" panose="020B0004020202020204" pitchFamily="34" charset="0"/>
              <a:cs typeface="Arial" panose="020B0604020202020204" pitchFamily="34" charset="0"/>
            </a:endParaRPr>
          </a:p>
          <a:p>
            <a:endParaRPr lang="pl-PL" sz="1800" kern="100">
              <a:solidFill>
                <a:schemeClr val="tx2"/>
              </a:solidFill>
              <a:latin typeface="Aptos" panose="020B0004020202020204" pitchFamily="34" charset="0"/>
              <a:ea typeface="Aptos" panose="020B0004020202020204" pitchFamily="34" charset="0"/>
              <a:cs typeface="Arial" panose="020B0604020202020204" pitchFamily="34" charset="0"/>
            </a:endParaRPr>
          </a:p>
          <a:p>
            <a:endParaRPr lang="en-US" sz="180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Młotek sędziowski">
            <a:extLst>
              <a:ext uri="{FF2B5EF4-FFF2-40B4-BE49-F238E27FC236}">
                <a16:creationId xmlns:a16="http://schemas.microsoft.com/office/drawing/2014/main" id="{A1B8D7BD-C236-10F8-8CED-24516C346E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55085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27B9A70-88A6-8CC6-C529-0751006812A3}"/>
              </a:ext>
            </a:extLst>
          </p:cNvPr>
          <p:cNvSpPr>
            <a:spLocks noGrp="1"/>
          </p:cNvSpPr>
          <p:nvPr>
            <p:ph type="title"/>
          </p:nvPr>
        </p:nvSpPr>
        <p:spPr>
          <a:xfrm>
            <a:off x="6094105" y="802955"/>
            <a:ext cx="4977976" cy="1454051"/>
          </a:xfrm>
        </p:spPr>
        <p:txBody>
          <a:bodyPr>
            <a:normAutofit/>
          </a:bodyPr>
          <a:lstStyle/>
          <a:p>
            <a:r>
              <a:rPr lang="en-US" sz="2500" kern="100">
                <a:solidFill>
                  <a:schemeClr val="tx2"/>
                </a:solidFill>
                <a:effectLst/>
                <a:latin typeface="Aptos" panose="020B0004020202020204" pitchFamily="34" charset="0"/>
                <a:ea typeface="Aptos" panose="020B0004020202020204" pitchFamily="34" charset="0"/>
                <a:cs typeface="Arial" panose="020B0604020202020204" pitchFamily="34" charset="0"/>
              </a:rPr>
              <a:t>30 July 2024 -Entry into force of the new Directive on repair of goods</a:t>
            </a:r>
            <a:br>
              <a:rPr lang="en-US" sz="2500" kern="100">
                <a:solidFill>
                  <a:schemeClr val="tx2"/>
                </a:solidFill>
                <a:effectLst/>
                <a:latin typeface="Aptos" panose="020B0004020202020204" pitchFamily="34" charset="0"/>
                <a:ea typeface="Aptos" panose="020B0004020202020204" pitchFamily="34" charset="0"/>
                <a:cs typeface="Arial" panose="020B0604020202020204" pitchFamily="34" charset="0"/>
              </a:rPr>
            </a:br>
            <a:endParaRPr lang="en-US" sz="2500">
              <a:solidFill>
                <a:schemeClr val="tx2"/>
              </a:solidFill>
            </a:endParaRPr>
          </a:p>
        </p:txBody>
      </p:sp>
      <p:pic>
        <p:nvPicPr>
          <p:cNvPr id="18" name="Graphic 17" descr="Sędzia">
            <a:extLst>
              <a:ext uri="{FF2B5EF4-FFF2-40B4-BE49-F238E27FC236}">
                <a16:creationId xmlns:a16="http://schemas.microsoft.com/office/drawing/2014/main" id="{92EA7280-6835-A7C5-38B8-260586533B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Symbol zastępczy zawartości 2">
            <a:extLst>
              <a:ext uri="{FF2B5EF4-FFF2-40B4-BE49-F238E27FC236}">
                <a16:creationId xmlns:a16="http://schemas.microsoft.com/office/drawing/2014/main" id="{DBFFEAD7-7C29-CDFD-51AD-ED99BCE76A7A}"/>
              </a:ext>
            </a:extLst>
          </p:cNvPr>
          <p:cNvSpPr>
            <a:spLocks noGrp="1"/>
          </p:cNvSpPr>
          <p:nvPr>
            <p:ph idx="1"/>
          </p:nvPr>
        </p:nvSpPr>
        <p:spPr>
          <a:xfrm>
            <a:off x="6090574" y="2421682"/>
            <a:ext cx="4977578" cy="3639289"/>
          </a:xfrm>
        </p:spPr>
        <p:txBody>
          <a:bodyPr anchor="ctr">
            <a:normAutofit fontScale="92500" lnSpcReduction="10000"/>
          </a:bodyPr>
          <a:lstStyle/>
          <a:p>
            <a:pPr marL="0" indent="0" algn="just">
              <a:spcAft>
                <a:spcPts val="800"/>
              </a:spcAft>
              <a:buNone/>
            </a:pP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The </a:t>
            </a:r>
            <a:r>
              <a:rPr lang="en-US" sz="1400" u="sng" kern="100" dirty="0">
                <a:solidFill>
                  <a:schemeClr val="tx2"/>
                </a:solidFill>
                <a:effectLst/>
                <a:latin typeface="Aptos" panose="020B0004020202020204" pitchFamily="34" charset="0"/>
                <a:ea typeface="Aptos" panose="020B0004020202020204" pitchFamily="34" charset="0"/>
                <a:cs typeface="Arial" panose="020B0604020202020204" pitchFamily="34" charset="0"/>
                <a:hlinkClick r:id="rId4"/>
              </a:rPr>
              <a:t>Directive</a:t>
            </a: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 on common rules promoting the repair of goods was adopted on 13 June 2024 and entered into force on 30 July 2024. Member States have to transpose it into national rules and apply it from 31 July 2026. </a:t>
            </a:r>
            <a:endParaRPr lang="pl-PL"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endParaRPr>
          </a:p>
          <a:p>
            <a:pPr marL="0" indent="0" algn="just">
              <a:spcAft>
                <a:spcPts val="800"/>
              </a:spcAft>
              <a:buNone/>
            </a:pP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Obligation to repair</a:t>
            </a:r>
          </a:p>
          <a:p>
            <a:pPr marL="0" indent="0" algn="just">
              <a:spcAft>
                <a:spcPts val="800"/>
              </a:spcAft>
              <a:buNone/>
            </a:pP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Manufacturers of products (e.g., fridges or smartphones) that are subject to reparability requirements in EU law and listed in Annex II of the Directive will have to repair those products within a reasonable time and for a reasonable price. Such repairability requirements are set in the product-specific legislation, mainly implementing the </a:t>
            </a:r>
            <a:r>
              <a:rPr lang="en-US" sz="1400" u="sng" kern="100" dirty="0" err="1">
                <a:solidFill>
                  <a:schemeClr val="tx2"/>
                </a:solidFill>
                <a:effectLst/>
                <a:latin typeface="Aptos" panose="020B0004020202020204" pitchFamily="34" charset="0"/>
                <a:ea typeface="Aptos" panose="020B0004020202020204" pitchFamily="34" charset="0"/>
                <a:cs typeface="Arial" panose="020B0604020202020204" pitchFamily="34" charset="0"/>
                <a:hlinkClick r:id="rId5"/>
              </a:rPr>
              <a:t>Ecodesign</a:t>
            </a:r>
            <a:r>
              <a:rPr lang="en-US" sz="1400" u="sng" kern="100" dirty="0">
                <a:solidFill>
                  <a:schemeClr val="tx2"/>
                </a:solidFill>
                <a:effectLst/>
                <a:latin typeface="Aptos" panose="020B0004020202020204" pitchFamily="34" charset="0"/>
                <a:ea typeface="Aptos" panose="020B0004020202020204" pitchFamily="34" charset="0"/>
                <a:cs typeface="Arial" panose="020B0604020202020204" pitchFamily="34" charset="0"/>
                <a:hlinkClick r:id="rId5"/>
              </a:rPr>
              <a:t> Directive</a:t>
            </a: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 and the </a:t>
            </a:r>
            <a:r>
              <a:rPr lang="en-US" sz="1400" u="sng" kern="100" dirty="0">
                <a:solidFill>
                  <a:schemeClr val="tx2"/>
                </a:solidFill>
                <a:effectLst/>
                <a:latin typeface="Aptos" panose="020B0004020202020204" pitchFamily="34" charset="0"/>
                <a:ea typeface="Aptos" panose="020B0004020202020204" pitchFamily="34" charset="0"/>
                <a:cs typeface="Arial" panose="020B0604020202020204" pitchFamily="34" charset="0"/>
                <a:hlinkClick r:id="rId6"/>
              </a:rPr>
              <a:t>Regulation on </a:t>
            </a:r>
            <a:r>
              <a:rPr lang="en-US" sz="1400" u="sng" kern="100" dirty="0" err="1">
                <a:solidFill>
                  <a:schemeClr val="tx2"/>
                </a:solidFill>
                <a:effectLst/>
                <a:latin typeface="Aptos" panose="020B0004020202020204" pitchFamily="34" charset="0"/>
                <a:ea typeface="Aptos" panose="020B0004020202020204" pitchFamily="34" charset="0"/>
                <a:cs typeface="Arial" panose="020B0604020202020204" pitchFamily="34" charset="0"/>
                <a:hlinkClick r:id="rId6"/>
              </a:rPr>
              <a:t>Ecodesign</a:t>
            </a:r>
            <a:r>
              <a:rPr lang="en-US" sz="1400" u="sng" kern="100" dirty="0">
                <a:solidFill>
                  <a:schemeClr val="tx2"/>
                </a:solidFill>
                <a:effectLst/>
                <a:latin typeface="Aptos" panose="020B0004020202020204" pitchFamily="34" charset="0"/>
                <a:ea typeface="Aptos" panose="020B0004020202020204" pitchFamily="34" charset="0"/>
                <a:cs typeface="Arial" panose="020B0604020202020204" pitchFamily="34" charset="0"/>
                <a:hlinkClick r:id="rId6"/>
              </a:rPr>
              <a:t> for Sustainable Products</a:t>
            </a:r>
            <a:r>
              <a:rPr lang="en-US" sz="1400" kern="100" dirty="0">
                <a:solidFill>
                  <a:schemeClr val="tx2"/>
                </a:solidFill>
                <a:effectLst/>
                <a:latin typeface="Aptos" panose="020B0004020202020204" pitchFamily="34" charset="0"/>
                <a:ea typeface="Aptos" panose="020B0004020202020204" pitchFamily="34" charset="0"/>
                <a:cs typeface="Arial" panose="020B0604020202020204" pitchFamily="34" charset="0"/>
              </a:rPr>
              <a:t> mentioned before. Annex II to the Directive provides a list of products to which this obligation applies. In addition, manufacturers will be prohibited from using contractual clauses, hardware or software techniques that impede the repair of goods listed in Annex II unless justified by legitimate and objective factors. They will be also obliged to provide access to spare parts at reasonable prices.</a:t>
            </a:r>
          </a:p>
          <a:p>
            <a:pPr>
              <a:spcAft>
                <a:spcPts val="800"/>
              </a:spcAft>
            </a:pPr>
            <a:endParaRPr lang="en-US" sz="1100" kern="100" dirty="0">
              <a:solidFill>
                <a:schemeClr val="tx2"/>
              </a:solidFill>
              <a:effectLst/>
              <a:latin typeface="Aptos" panose="020B0004020202020204" pitchFamily="34" charset="0"/>
              <a:ea typeface="Aptos" panose="020B0004020202020204" pitchFamily="34" charset="0"/>
              <a:cs typeface="Arial" panose="020B0604020202020204" pitchFamily="34" charset="0"/>
            </a:endParaRPr>
          </a:p>
          <a:p>
            <a:endParaRPr lang="en-US" sz="1100" dirty="0">
              <a:solidFill>
                <a:schemeClr val="tx2"/>
              </a:solidFill>
            </a:endParaRPr>
          </a:p>
        </p:txBody>
      </p:sp>
      <p:grpSp>
        <p:nvGrpSpPr>
          <p:cNvPr id="25" name="Group 24">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6" name="Freeform: Shape 25">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6233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A19C97-C7F8-EDF2-54D3-8A43F7E8BEE7}"/>
              </a:ext>
            </a:extLst>
          </p:cNvPr>
          <p:cNvSpPr>
            <a:spLocks noGrp="1"/>
          </p:cNvSpPr>
          <p:nvPr>
            <p:ph type="title"/>
          </p:nvPr>
        </p:nvSpPr>
        <p:spPr>
          <a:xfrm>
            <a:off x="5868557" y="1138036"/>
            <a:ext cx="5444382" cy="1402470"/>
          </a:xfrm>
        </p:spPr>
        <p:txBody>
          <a:bodyPr anchor="t">
            <a:normAutofit/>
          </a:bodyPr>
          <a:lstStyle/>
          <a:p>
            <a:r>
              <a:rPr lang="en-US" sz="3000" kern="100">
                <a:effectLst/>
                <a:latin typeface="Aptos" panose="020B0004020202020204" pitchFamily="34" charset="0"/>
                <a:ea typeface="Aptos" panose="020B0004020202020204" pitchFamily="34" charset="0"/>
                <a:cs typeface="Arial" panose="020B0604020202020204" pitchFamily="34" charset="0"/>
              </a:rPr>
              <a:t>30 July 2024 -Entry into force of the new Directive on repair of goods</a:t>
            </a:r>
            <a:endParaRPr lang="en-US" sz="3000"/>
          </a:p>
        </p:txBody>
      </p:sp>
      <p:pic>
        <p:nvPicPr>
          <p:cNvPr id="5" name="Picture 4" descr="Narzędzia pracy w asortymencie">
            <a:extLst>
              <a:ext uri="{FF2B5EF4-FFF2-40B4-BE49-F238E27FC236}">
                <a16:creationId xmlns:a16="http://schemas.microsoft.com/office/drawing/2014/main" id="{6163B3FF-9A96-0931-7DF3-21146CB3C33B}"/>
              </a:ext>
            </a:extLst>
          </p:cNvPr>
          <p:cNvPicPr>
            <a:picLocks noChangeAspect="1"/>
          </p:cNvPicPr>
          <p:nvPr/>
        </p:nvPicPr>
        <p:blipFill>
          <a:blip r:embed="rId2"/>
          <a:srcRect l="19608" r="30254"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CFCB502-6256-EE15-CEAD-BB7CF861087A}"/>
              </a:ext>
            </a:extLst>
          </p:cNvPr>
          <p:cNvSpPr>
            <a:spLocks noGrp="1"/>
          </p:cNvSpPr>
          <p:nvPr>
            <p:ph idx="1"/>
          </p:nvPr>
        </p:nvSpPr>
        <p:spPr>
          <a:xfrm>
            <a:off x="5868557" y="2551176"/>
            <a:ext cx="5444382" cy="3591207"/>
          </a:xfrm>
        </p:spPr>
        <p:txBody>
          <a:bodyPr>
            <a:normAutofit/>
          </a:bodyPr>
          <a:lstStyle/>
          <a:p>
            <a:pPr marL="0" indent="0">
              <a:spcAft>
                <a:spcPts val="800"/>
              </a:spcAft>
              <a:buNone/>
            </a:pPr>
            <a:r>
              <a:rPr lang="en-US" sz="1600" kern="100">
                <a:effectLst/>
                <a:latin typeface="Aptos" panose="020B0004020202020204" pitchFamily="34" charset="0"/>
                <a:ea typeface="Aptos" panose="020B0004020202020204" pitchFamily="34" charset="0"/>
                <a:cs typeface="Arial" panose="020B0604020202020204" pitchFamily="34" charset="0"/>
              </a:rPr>
              <a:t>Manufacturers are required to make available information on their repair services to consumers in an easily accessible manner. This could be done, for example, on their website or in the instruction manuals. In addition, they must inform consumers on a free access website about the indicative prices charged for typical repairs.</a:t>
            </a:r>
          </a:p>
          <a:p>
            <a:pPr marL="0" indent="0">
              <a:spcAft>
                <a:spcPts val="800"/>
              </a:spcAft>
              <a:buNone/>
            </a:pPr>
            <a:r>
              <a:rPr lang="en-US" sz="1600" kern="100">
                <a:effectLst/>
                <a:latin typeface="Aptos" panose="020B0004020202020204" pitchFamily="34" charset="0"/>
                <a:ea typeface="Aptos" panose="020B0004020202020204" pitchFamily="34" charset="0"/>
                <a:cs typeface="Arial" panose="020B0604020202020204" pitchFamily="34" charset="0"/>
              </a:rPr>
              <a:t>Extension of the legal guarantee after repair</a:t>
            </a:r>
          </a:p>
          <a:p>
            <a:pPr marL="0" indent="0">
              <a:spcAft>
                <a:spcPts val="800"/>
              </a:spcAft>
              <a:buNone/>
            </a:pPr>
            <a:r>
              <a:rPr lang="en-US" sz="1600" kern="100">
                <a:effectLst/>
                <a:latin typeface="Aptos" panose="020B0004020202020204" pitchFamily="34" charset="0"/>
                <a:ea typeface="Aptos" panose="020B0004020202020204" pitchFamily="34" charset="0"/>
                <a:cs typeface="Arial" panose="020B0604020202020204" pitchFamily="34" charset="0"/>
              </a:rPr>
              <a:t>The Directive also amended the existing </a:t>
            </a:r>
            <a:r>
              <a:rPr lang="en-US" sz="1600" u="sng" kern="100">
                <a:effectLst/>
                <a:latin typeface="Aptos" panose="020B0004020202020204" pitchFamily="34" charset="0"/>
                <a:ea typeface="Aptos" panose="020B0004020202020204" pitchFamily="34" charset="0"/>
                <a:cs typeface="Arial" panose="020B0604020202020204" pitchFamily="34" charset="0"/>
                <a:hlinkClick r:id="rId3"/>
              </a:rPr>
              <a:t>Sale of goods Directive (EU) 2019/771</a:t>
            </a:r>
            <a:r>
              <a:rPr lang="en-US" sz="1600" kern="100">
                <a:effectLst/>
                <a:latin typeface="Aptos" panose="020B0004020202020204" pitchFamily="34" charset="0"/>
                <a:ea typeface="Aptos" panose="020B0004020202020204" pitchFamily="34" charset="0"/>
                <a:cs typeface="Arial" panose="020B0604020202020204" pitchFamily="34" charset="0"/>
              </a:rPr>
              <a:t>. The amendment provides consumers with an extra year of the legal guarantee if they choose to repair the product instead of replacing it under the legal guarantee. </a:t>
            </a:r>
          </a:p>
          <a:p>
            <a:endParaRPr lang="en-US" sz="1600"/>
          </a:p>
        </p:txBody>
      </p:sp>
    </p:spTree>
    <p:extLst>
      <p:ext uri="{BB962C8B-B14F-4D97-AF65-F5344CB8AC3E}">
        <p14:creationId xmlns:p14="http://schemas.microsoft.com/office/powerpoint/2010/main" val="15474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A6FE63FF-A056-DF50-3DD1-7F6F9C843B1B}"/>
              </a:ext>
            </a:extLst>
          </p:cNvPr>
          <p:cNvSpPr>
            <a:spLocks noGrp="1"/>
          </p:cNvSpPr>
          <p:nvPr>
            <p:ph type="title"/>
          </p:nvPr>
        </p:nvSpPr>
        <p:spPr>
          <a:xfrm>
            <a:off x="709684" y="1562100"/>
            <a:ext cx="3795642" cy="3733800"/>
          </a:xfrm>
        </p:spPr>
        <p:txBody>
          <a:bodyPr>
            <a:normAutofit/>
          </a:bodyPr>
          <a:lstStyle/>
          <a:p>
            <a:pPr algn="ctr"/>
            <a:r>
              <a:rPr lang="en-US" sz="3100" kern="100">
                <a:solidFill>
                  <a:schemeClr val="tx1">
                    <a:lumMod val="85000"/>
                    <a:lumOff val="15000"/>
                  </a:schemeClr>
                </a:solidFill>
                <a:effectLst/>
                <a:latin typeface="Aptos" panose="020B0004020202020204" pitchFamily="34" charset="0"/>
                <a:ea typeface="Aptos" panose="020B0004020202020204" pitchFamily="34" charset="0"/>
                <a:cs typeface="Arial" panose="020B0604020202020204" pitchFamily="34" charset="0"/>
              </a:rPr>
              <a:t>12 April 2024 Adoption of the strengthened Energy Performance of Buildings Directive</a:t>
            </a:r>
            <a:br>
              <a:rPr lang="en-US" sz="3100" kern="100">
                <a:solidFill>
                  <a:schemeClr val="tx1">
                    <a:lumMod val="85000"/>
                    <a:lumOff val="15000"/>
                  </a:schemeClr>
                </a:solidFill>
                <a:effectLst/>
                <a:latin typeface="Aptos" panose="020B0004020202020204" pitchFamily="34" charset="0"/>
                <a:ea typeface="Aptos" panose="020B0004020202020204" pitchFamily="34" charset="0"/>
                <a:cs typeface="Arial" panose="020B0604020202020204" pitchFamily="34" charset="0"/>
              </a:rPr>
            </a:br>
            <a:endParaRPr lang="en-US" sz="3100">
              <a:solidFill>
                <a:schemeClr val="tx1">
                  <a:lumMod val="85000"/>
                  <a:lumOff val="15000"/>
                </a:schemeClr>
              </a:solidFill>
            </a:endParaRPr>
          </a:p>
        </p:txBody>
      </p:sp>
      <p:sp>
        <p:nvSpPr>
          <p:cNvPr id="3" name="Symbol zastępczy zawartości 2">
            <a:extLst>
              <a:ext uri="{FF2B5EF4-FFF2-40B4-BE49-F238E27FC236}">
                <a16:creationId xmlns:a16="http://schemas.microsoft.com/office/drawing/2014/main" id="{17859FF9-24B7-ED5D-EC08-4D2407ED54E7}"/>
              </a:ext>
            </a:extLst>
          </p:cNvPr>
          <p:cNvSpPr>
            <a:spLocks noGrp="1"/>
          </p:cNvSpPr>
          <p:nvPr>
            <p:ph idx="1"/>
          </p:nvPr>
        </p:nvSpPr>
        <p:spPr>
          <a:xfrm>
            <a:off x="6096000" y="733425"/>
            <a:ext cx="5135592" cy="5391150"/>
          </a:xfrm>
        </p:spPr>
        <p:txBody>
          <a:bodyPr anchor="ctr">
            <a:normAutofit/>
          </a:bodyPr>
          <a:lstStyle/>
          <a:p>
            <a:pPr marL="0" indent="0" algn="just">
              <a:buNone/>
            </a:pPr>
            <a:r>
              <a:rPr lang="en-US" sz="2000" i="0" dirty="0">
                <a:solidFill>
                  <a:schemeClr val="tx1">
                    <a:lumMod val="85000"/>
                    <a:lumOff val="15000"/>
                  </a:schemeClr>
                </a:solidFill>
                <a:effectLst/>
                <a:latin typeface="arial" panose="020B0604020202020204" pitchFamily="34" charset="0"/>
              </a:rPr>
              <a:t>This legislation sets the framework for Member States to reduce emissions and energy use in buildings across the EU, from homes and workplaces to schools, hospitals and other public buildings. </a:t>
            </a:r>
            <a:endParaRPr lang="pl-PL" sz="2000" i="0" dirty="0">
              <a:solidFill>
                <a:schemeClr val="tx1">
                  <a:lumMod val="85000"/>
                  <a:lumOff val="15000"/>
                </a:schemeClr>
              </a:solidFill>
              <a:effectLst/>
              <a:latin typeface="arial" panose="020B0604020202020204" pitchFamily="34" charset="0"/>
            </a:endParaRPr>
          </a:p>
          <a:p>
            <a:pPr marL="0" indent="0" algn="just">
              <a:buNone/>
            </a:pPr>
            <a:r>
              <a:rPr lang="en-US" sz="2000" i="0" dirty="0">
                <a:solidFill>
                  <a:schemeClr val="tx1">
                    <a:lumMod val="85000"/>
                    <a:lumOff val="15000"/>
                  </a:schemeClr>
                </a:solidFill>
                <a:effectLst/>
                <a:latin typeface="arial" panose="020B0604020202020204" pitchFamily="34" charset="0"/>
              </a:rPr>
              <a:t>This will help improve people's health and quality of life. The revised Directive sets ambitious targets to reduce the overall energy use of buildings across the EU, taking into account national specificities.</a:t>
            </a:r>
            <a:endParaRPr lang="pl-PL" sz="2000" i="0" dirty="0">
              <a:solidFill>
                <a:schemeClr val="tx1">
                  <a:lumMod val="85000"/>
                  <a:lumOff val="15000"/>
                </a:schemeClr>
              </a:solidFill>
              <a:effectLst/>
              <a:latin typeface="arial" panose="020B0604020202020204" pitchFamily="34" charset="0"/>
            </a:endParaRPr>
          </a:p>
          <a:p>
            <a:pPr marL="0" indent="0" algn="just">
              <a:buNone/>
            </a:pPr>
            <a:r>
              <a:rPr lang="en-US" sz="2000" i="0" dirty="0">
                <a:solidFill>
                  <a:schemeClr val="tx1">
                    <a:lumMod val="85000"/>
                    <a:lumOff val="15000"/>
                  </a:schemeClr>
                </a:solidFill>
                <a:effectLst/>
                <a:latin typeface="arial" panose="020B0604020202020204" pitchFamily="34" charset="0"/>
              </a:rPr>
              <a:t>It leaves in Member States' hands which buildings to target and which measures to take.</a:t>
            </a:r>
            <a:endParaRPr lang="en-US" sz="2000" dirty="0">
              <a:solidFill>
                <a:schemeClr val="tx1">
                  <a:lumMod val="85000"/>
                  <a:lumOff val="15000"/>
                </a:schemeClr>
              </a:solidFill>
            </a:endParaRPr>
          </a:p>
        </p:txBody>
      </p:sp>
    </p:spTree>
    <p:extLst>
      <p:ext uri="{BB962C8B-B14F-4D97-AF65-F5344CB8AC3E}">
        <p14:creationId xmlns:p14="http://schemas.microsoft.com/office/powerpoint/2010/main" val="275739674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608</TotalTime>
  <Words>2518</Words>
  <Application>Microsoft Office PowerPoint</Application>
  <PresentationFormat>Panoramiczny</PresentationFormat>
  <Paragraphs>116</Paragraphs>
  <Slides>36</Slides>
  <Notes>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36</vt:i4>
      </vt:variant>
    </vt:vector>
  </HeadingPairs>
  <TitlesOfParts>
    <vt:vector size="46" baseType="lpstr">
      <vt:lpstr>Abadi</vt:lpstr>
      <vt:lpstr>Aptos</vt:lpstr>
      <vt:lpstr>Aptos Display</vt:lpstr>
      <vt:lpstr>Arial</vt:lpstr>
      <vt:lpstr>Arial</vt:lpstr>
      <vt:lpstr>Calibri</vt:lpstr>
      <vt:lpstr>kepler-std</vt:lpstr>
      <vt:lpstr>Lato</vt:lpstr>
      <vt:lpstr>Wingdings</vt:lpstr>
      <vt:lpstr>Motyw pakietu Office</vt:lpstr>
      <vt:lpstr>Prezentacja programu PowerPoint</vt:lpstr>
      <vt:lpstr>Making the EU climate neutral by 2050 </vt:lpstr>
      <vt:lpstr>Prezentacja programu PowerPoint</vt:lpstr>
      <vt:lpstr>Prezentacja programu PowerPoint</vt:lpstr>
      <vt:lpstr>Prezentacja programu PowerPoint</vt:lpstr>
      <vt:lpstr>Prezentacja programu PowerPoint</vt:lpstr>
      <vt:lpstr>30 July 2024 -Entry into force of the new Directive on repair of goods </vt:lpstr>
      <vt:lpstr>30 July 2024 -Entry into force of the new Directive on repair of goods</vt:lpstr>
      <vt:lpstr>12 April 2024 Adoption of the strengthened Energy Performance of Buildings Directive </vt:lpstr>
      <vt:lpstr>12 April 2024 Adoption of the strengthened Energy Performance of Buildings Directive</vt:lpstr>
      <vt:lpstr>12 April 2024 Adoption of the strengthened Energy Performance of Buildings Directive </vt:lpstr>
      <vt:lpstr>12 April 2024 Adoption of the strengthened Energy Performance of Buildings Directive</vt:lpstr>
      <vt:lpstr>Green Deal Industrial Plan </vt:lpstr>
      <vt:lpstr>Critical Raw Materials Act </vt:lpstr>
      <vt:lpstr>Net-zero Industry Act </vt:lpstr>
      <vt:lpstr>Zero Pollution Action Plan </vt:lpstr>
      <vt:lpstr>Farm to Fork Strategy </vt:lpstr>
      <vt:lpstr>Prezentacja programu PowerPoint</vt:lpstr>
      <vt:lpstr>Farm to Fork Strategy</vt:lpstr>
      <vt:lpstr>Farm to Fork Strategy</vt:lpstr>
      <vt:lpstr>Prezentacja programu PowerPoint</vt:lpstr>
      <vt:lpstr>Regulation on Deforestation-free Products </vt:lpstr>
      <vt:lpstr>Regulation on Deforestation-free Products</vt:lpstr>
      <vt:lpstr>Regulation on Deforestation-free Products</vt:lpstr>
      <vt:lpstr>18 August 2024- Nature Restoration Law enters into force </vt:lpstr>
      <vt:lpstr>18 August 2024- Nature Restoration Law enters into force</vt:lpstr>
      <vt:lpstr>30 July 2024 -Entry into force of the new Directive on repair of goods</vt:lpstr>
      <vt:lpstr>27 March 2024 Entry into force of the Directive on empowering consumers for the green transition ECD Directive  </vt:lpstr>
      <vt:lpstr>27 March 2024 Entry into force of the Directive on empowering consumers for the green transition ECD Directive</vt:lpstr>
      <vt:lpstr>27 March 2024 Entry into force of the Directive on empowering consumers for the green transition ECD Directive</vt:lpstr>
      <vt:lpstr>27 March 2024 Entry into force of the Directive on empowering consumers for the green transition ECD Directive</vt:lpstr>
      <vt:lpstr>Green Claims Directive (GCD) – proposal </vt:lpstr>
      <vt:lpstr>Prezentacja programu PowerPoint</vt:lpstr>
      <vt:lpstr>Prezentacja programu PowerPoint</vt:lpstr>
      <vt:lpstr>Prezentacja programu PowerPoint</vt:lpstr>
      <vt:lpstr>Green Claims Directive (GCD) – proposal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Barbara Surdykowska</dc:creator>
  <cp:lastModifiedBy>Barbara Surdykowska</cp:lastModifiedBy>
  <cp:revision>9</cp:revision>
  <dcterms:created xsi:type="dcterms:W3CDTF">2024-11-03T23:36:14Z</dcterms:created>
  <dcterms:modified xsi:type="dcterms:W3CDTF">2024-11-05T08:52:16Z</dcterms:modified>
</cp:coreProperties>
</file>