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16" r:id="rId4"/>
    <p:sldId id="258" r:id="rId5"/>
    <p:sldId id="303" r:id="rId6"/>
    <p:sldId id="259" r:id="rId7"/>
    <p:sldId id="260" r:id="rId8"/>
    <p:sldId id="261" r:id="rId9"/>
    <p:sldId id="262" r:id="rId10"/>
    <p:sldId id="263" r:id="rId11"/>
    <p:sldId id="319" r:id="rId12"/>
    <p:sldId id="320" r:id="rId13"/>
    <p:sldId id="321" r:id="rId14"/>
    <p:sldId id="322" r:id="rId15"/>
    <p:sldId id="267" r:id="rId16"/>
    <p:sldId id="315" r:id="rId17"/>
    <p:sldId id="268" r:id="rId18"/>
    <p:sldId id="299" r:id="rId19"/>
    <p:sldId id="297" r:id="rId20"/>
    <p:sldId id="271" r:id="rId21"/>
    <p:sldId id="272" r:id="rId22"/>
    <p:sldId id="273" r:id="rId23"/>
    <p:sldId id="275" r:id="rId24"/>
    <p:sldId id="310" r:id="rId25"/>
    <p:sldId id="277" r:id="rId26"/>
    <p:sldId id="305" r:id="rId27"/>
    <p:sldId id="304" r:id="rId28"/>
    <p:sldId id="311" r:id="rId29"/>
    <p:sldId id="279" r:id="rId30"/>
    <p:sldId id="282" r:id="rId31"/>
    <p:sldId id="317" r:id="rId32"/>
    <p:sldId id="290" r:id="rId33"/>
    <p:sldId id="289" r:id="rId34"/>
    <p:sldId id="288" r:id="rId35"/>
    <p:sldId id="312" r:id="rId36"/>
    <p:sldId id="284" r:id="rId37"/>
    <p:sldId id="313" r:id="rId38"/>
    <p:sldId id="285" r:id="rId39"/>
    <p:sldId id="287" r:id="rId40"/>
    <p:sldId id="276" r:id="rId41"/>
    <p:sldId id="314" r:id="rId42"/>
    <p:sldId id="323" r:id="rId43"/>
    <p:sldId id="29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11536D-6737-4B78-902A-15EAB0F5349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CCF2D6A-9B73-454A-948A-29D2CBB03471}">
      <dgm:prSet/>
      <dgm:spPr/>
      <dgm:t>
        <a:bodyPr/>
        <a:lstStyle/>
        <a:p>
          <a:pPr>
            <a:lnSpc>
              <a:spcPct val="100000"/>
            </a:lnSpc>
          </a:pPr>
          <a:r>
            <a:rPr lang="en-US"/>
            <a:t>The impact of digitalisation and automation is likely to increase during the next 10-15 years as disruptive technologies and processes such as automatic operation and artificial intelligence mature. Digitalisation and automation also have a significant impact on skills needs and occupational profiles in transport.</a:t>
          </a:r>
        </a:p>
      </dgm:t>
    </dgm:pt>
    <dgm:pt modelId="{C7CD313B-7AFB-47EE-9549-2CADB96345FF}" type="parTrans" cxnId="{F82AA2C0-5BCB-459A-8D81-92C183EEECAE}">
      <dgm:prSet/>
      <dgm:spPr/>
      <dgm:t>
        <a:bodyPr/>
        <a:lstStyle/>
        <a:p>
          <a:endParaRPr lang="en-US"/>
        </a:p>
      </dgm:t>
    </dgm:pt>
    <dgm:pt modelId="{E48775BD-F83A-4FF2-9F9C-F34DCD5075B6}" type="sibTrans" cxnId="{F82AA2C0-5BCB-459A-8D81-92C183EEECAE}">
      <dgm:prSet/>
      <dgm:spPr/>
      <dgm:t>
        <a:bodyPr/>
        <a:lstStyle/>
        <a:p>
          <a:endParaRPr lang="en-US"/>
        </a:p>
      </dgm:t>
    </dgm:pt>
    <dgm:pt modelId="{BAF92216-13E2-4FBA-985F-794F3043673E}">
      <dgm:prSet/>
      <dgm:spPr/>
      <dgm:t>
        <a:bodyPr/>
        <a:lstStyle/>
        <a:p>
          <a:pPr>
            <a:lnSpc>
              <a:spcPct val="100000"/>
            </a:lnSpc>
          </a:pPr>
          <a:r>
            <a:rPr lang="en-US"/>
            <a:t>Decarbonisation and expected changes in the share of different transport modes will have a significant impact not only on future workforce requirements, but also on company investment in fleets and infrastructure.</a:t>
          </a:r>
        </a:p>
      </dgm:t>
    </dgm:pt>
    <dgm:pt modelId="{DAC24C41-249C-42EE-BF18-7AE9A7FF0E9D}" type="parTrans" cxnId="{32F6EF30-7A11-4408-A5B9-7FC8500C875F}">
      <dgm:prSet/>
      <dgm:spPr/>
      <dgm:t>
        <a:bodyPr/>
        <a:lstStyle/>
        <a:p>
          <a:endParaRPr lang="en-US"/>
        </a:p>
      </dgm:t>
    </dgm:pt>
    <dgm:pt modelId="{DE0F93E7-9806-4EAE-893F-DAAEA5D19D4F}" type="sibTrans" cxnId="{32F6EF30-7A11-4408-A5B9-7FC8500C875F}">
      <dgm:prSet/>
      <dgm:spPr/>
      <dgm:t>
        <a:bodyPr/>
        <a:lstStyle/>
        <a:p>
          <a:endParaRPr lang="en-US"/>
        </a:p>
      </dgm:t>
    </dgm:pt>
    <dgm:pt modelId="{8887264B-B5B3-4599-AD93-D9E40951AE0E}" type="pres">
      <dgm:prSet presAssocID="{8211536D-6737-4B78-902A-15EAB0F53490}" presName="root" presStyleCnt="0">
        <dgm:presLayoutVars>
          <dgm:dir/>
          <dgm:resizeHandles val="exact"/>
        </dgm:presLayoutVars>
      </dgm:prSet>
      <dgm:spPr/>
    </dgm:pt>
    <dgm:pt modelId="{4F86A8B6-2669-4BEC-9F0A-038BEE2AC0DE}" type="pres">
      <dgm:prSet presAssocID="{6CCF2D6A-9B73-454A-948A-29D2CBB03471}" presName="compNode" presStyleCnt="0"/>
      <dgm:spPr/>
    </dgm:pt>
    <dgm:pt modelId="{AC3810B8-4DBF-46D4-9B60-2DC9D0E796A3}" type="pres">
      <dgm:prSet presAssocID="{6CCF2D6A-9B73-454A-948A-29D2CBB03471}" presName="bgRect" presStyleLbl="bgShp" presStyleIdx="0" presStyleCnt="2"/>
      <dgm:spPr/>
    </dgm:pt>
    <dgm:pt modelId="{B5F97A46-FBC2-4A8C-BF1A-9E0A2FE08DCA}" type="pres">
      <dgm:prSet presAssocID="{6CCF2D6A-9B73-454A-948A-29D2CBB0347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oła zębate"/>
        </a:ext>
      </dgm:extLst>
    </dgm:pt>
    <dgm:pt modelId="{D39746FE-7F95-4E67-B744-46FFEDA8BB34}" type="pres">
      <dgm:prSet presAssocID="{6CCF2D6A-9B73-454A-948A-29D2CBB03471}" presName="spaceRect" presStyleCnt="0"/>
      <dgm:spPr/>
    </dgm:pt>
    <dgm:pt modelId="{D8CAC245-84AB-4E68-8185-C6605BC71318}" type="pres">
      <dgm:prSet presAssocID="{6CCF2D6A-9B73-454A-948A-29D2CBB03471}" presName="parTx" presStyleLbl="revTx" presStyleIdx="0" presStyleCnt="2">
        <dgm:presLayoutVars>
          <dgm:chMax val="0"/>
          <dgm:chPref val="0"/>
        </dgm:presLayoutVars>
      </dgm:prSet>
      <dgm:spPr/>
    </dgm:pt>
    <dgm:pt modelId="{E878398B-89E8-44D2-AF36-E1329C4E24FB}" type="pres">
      <dgm:prSet presAssocID="{E48775BD-F83A-4FF2-9F9C-F34DCD5075B6}" presName="sibTrans" presStyleCnt="0"/>
      <dgm:spPr/>
    </dgm:pt>
    <dgm:pt modelId="{AF1C45C6-CBBB-4339-99D0-53DA804EC681}" type="pres">
      <dgm:prSet presAssocID="{BAF92216-13E2-4FBA-985F-794F3043673E}" presName="compNode" presStyleCnt="0"/>
      <dgm:spPr/>
    </dgm:pt>
    <dgm:pt modelId="{0CD08C83-57BD-4F11-AD4E-3CA354F8F228}" type="pres">
      <dgm:prSet presAssocID="{BAF92216-13E2-4FBA-985F-794F3043673E}" presName="bgRect" presStyleLbl="bgShp" presStyleIdx="1" presStyleCnt="2"/>
      <dgm:spPr/>
    </dgm:pt>
    <dgm:pt modelId="{B41BFC1B-ACEE-4F66-B122-4D00752AC227}" type="pres">
      <dgm:prSet presAssocID="{BAF92216-13E2-4FBA-985F-794F3043673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zeszkol"/>
        </a:ext>
      </dgm:extLst>
    </dgm:pt>
    <dgm:pt modelId="{3C3223E5-784C-4968-8EFE-C5EFD1EE4A3C}" type="pres">
      <dgm:prSet presAssocID="{BAF92216-13E2-4FBA-985F-794F3043673E}" presName="spaceRect" presStyleCnt="0"/>
      <dgm:spPr/>
    </dgm:pt>
    <dgm:pt modelId="{DAFD15FA-BDE8-4684-8610-888494590679}" type="pres">
      <dgm:prSet presAssocID="{BAF92216-13E2-4FBA-985F-794F3043673E}" presName="parTx" presStyleLbl="revTx" presStyleIdx="1" presStyleCnt="2">
        <dgm:presLayoutVars>
          <dgm:chMax val="0"/>
          <dgm:chPref val="0"/>
        </dgm:presLayoutVars>
      </dgm:prSet>
      <dgm:spPr/>
    </dgm:pt>
  </dgm:ptLst>
  <dgm:cxnLst>
    <dgm:cxn modelId="{EA342911-B5C8-4FE0-8697-49E802DE9FF1}" type="presOf" srcId="{BAF92216-13E2-4FBA-985F-794F3043673E}" destId="{DAFD15FA-BDE8-4684-8610-888494590679}" srcOrd="0" destOrd="0" presId="urn:microsoft.com/office/officeart/2018/2/layout/IconVerticalSolidList"/>
    <dgm:cxn modelId="{32F6EF30-7A11-4408-A5B9-7FC8500C875F}" srcId="{8211536D-6737-4B78-902A-15EAB0F53490}" destId="{BAF92216-13E2-4FBA-985F-794F3043673E}" srcOrd="1" destOrd="0" parTransId="{DAC24C41-249C-42EE-BF18-7AE9A7FF0E9D}" sibTransId="{DE0F93E7-9806-4EAE-893F-DAAEA5D19D4F}"/>
    <dgm:cxn modelId="{DA33047B-5BC3-477E-94FB-E603D22F8561}" type="presOf" srcId="{8211536D-6737-4B78-902A-15EAB0F53490}" destId="{8887264B-B5B3-4599-AD93-D9E40951AE0E}" srcOrd="0" destOrd="0" presId="urn:microsoft.com/office/officeart/2018/2/layout/IconVerticalSolidList"/>
    <dgm:cxn modelId="{F82AA2C0-5BCB-459A-8D81-92C183EEECAE}" srcId="{8211536D-6737-4B78-902A-15EAB0F53490}" destId="{6CCF2D6A-9B73-454A-948A-29D2CBB03471}" srcOrd="0" destOrd="0" parTransId="{C7CD313B-7AFB-47EE-9549-2CADB96345FF}" sibTransId="{E48775BD-F83A-4FF2-9F9C-F34DCD5075B6}"/>
    <dgm:cxn modelId="{30C507F0-EE07-4525-8AA9-7139F3C22B22}" type="presOf" srcId="{6CCF2D6A-9B73-454A-948A-29D2CBB03471}" destId="{D8CAC245-84AB-4E68-8185-C6605BC71318}" srcOrd="0" destOrd="0" presId="urn:microsoft.com/office/officeart/2018/2/layout/IconVerticalSolidList"/>
    <dgm:cxn modelId="{31AC2F49-6C04-4524-90F9-9B767E71C935}" type="presParOf" srcId="{8887264B-B5B3-4599-AD93-D9E40951AE0E}" destId="{4F86A8B6-2669-4BEC-9F0A-038BEE2AC0DE}" srcOrd="0" destOrd="0" presId="urn:microsoft.com/office/officeart/2018/2/layout/IconVerticalSolidList"/>
    <dgm:cxn modelId="{34022794-38D8-4BE4-9320-5F24AB707E28}" type="presParOf" srcId="{4F86A8B6-2669-4BEC-9F0A-038BEE2AC0DE}" destId="{AC3810B8-4DBF-46D4-9B60-2DC9D0E796A3}" srcOrd="0" destOrd="0" presId="urn:microsoft.com/office/officeart/2018/2/layout/IconVerticalSolidList"/>
    <dgm:cxn modelId="{74547B4F-9DEB-4E55-88FF-FCA677FE4707}" type="presParOf" srcId="{4F86A8B6-2669-4BEC-9F0A-038BEE2AC0DE}" destId="{B5F97A46-FBC2-4A8C-BF1A-9E0A2FE08DCA}" srcOrd="1" destOrd="0" presId="urn:microsoft.com/office/officeart/2018/2/layout/IconVerticalSolidList"/>
    <dgm:cxn modelId="{23F0AEC7-3B83-4035-8738-14FE9ECA8273}" type="presParOf" srcId="{4F86A8B6-2669-4BEC-9F0A-038BEE2AC0DE}" destId="{D39746FE-7F95-4E67-B744-46FFEDA8BB34}" srcOrd="2" destOrd="0" presId="urn:microsoft.com/office/officeart/2018/2/layout/IconVerticalSolidList"/>
    <dgm:cxn modelId="{89B7E8E1-74C2-4AF5-8536-BE1DBAF9A572}" type="presParOf" srcId="{4F86A8B6-2669-4BEC-9F0A-038BEE2AC0DE}" destId="{D8CAC245-84AB-4E68-8185-C6605BC71318}" srcOrd="3" destOrd="0" presId="urn:microsoft.com/office/officeart/2018/2/layout/IconVerticalSolidList"/>
    <dgm:cxn modelId="{91C63FCF-F550-4414-B21C-4642515FAEE7}" type="presParOf" srcId="{8887264B-B5B3-4599-AD93-D9E40951AE0E}" destId="{E878398B-89E8-44D2-AF36-E1329C4E24FB}" srcOrd="1" destOrd="0" presId="urn:microsoft.com/office/officeart/2018/2/layout/IconVerticalSolidList"/>
    <dgm:cxn modelId="{7354D49E-4974-4D79-851E-FA8B7C265156}" type="presParOf" srcId="{8887264B-B5B3-4599-AD93-D9E40951AE0E}" destId="{AF1C45C6-CBBB-4339-99D0-53DA804EC681}" srcOrd="2" destOrd="0" presId="urn:microsoft.com/office/officeart/2018/2/layout/IconVerticalSolidList"/>
    <dgm:cxn modelId="{AF5E95D0-0B03-415C-A8F2-2D67A26D248A}" type="presParOf" srcId="{AF1C45C6-CBBB-4339-99D0-53DA804EC681}" destId="{0CD08C83-57BD-4F11-AD4E-3CA354F8F228}" srcOrd="0" destOrd="0" presId="urn:microsoft.com/office/officeart/2018/2/layout/IconVerticalSolidList"/>
    <dgm:cxn modelId="{E20909A9-858B-484C-B725-9F0EDD82C25F}" type="presParOf" srcId="{AF1C45C6-CBBB-4339-99D0-53DA804EC681}" destId="{B41BFC1B-ACEE-4F66-B122-4D00752AC227}" srcOrd="1" destOrd="0" presId="urn:microsoft.com/office/officeart/2018/2/layout/IconVerticalSolidList"/>
    <dgm:cxn modelId="{7F567FD9-DCE2-4D07-B64E-FC49809FB99C}" type="presParOf" srcId="{AF1C45C6-CBBB-4339-99D0-53DA804EC681}" destId="{3C3223E5-784C-4968-8EFE-C5EFD1EE4A3C}" srcOrd="2" destOrd="0" presId="urn:microsoft.com/office/officeart/2018/2/layout/IconVerticalSolidList"/>
    <dgm:cxn modelId="{85EBCF44-2304-4590-84D1-B9EB115097FA}" type="presParOf" srcId="{AF1C45C6-CBBB-4339-99D0-53DA804EC681}" destId="{DAFD15FA-BDE8-4684-8610-88849459067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810B8-4DBF-46D4-9B60-2DC9D0E796A3}">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F97A46-FBC2-4A8C-BF1A-9E0A2FE08DCA}">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CAC245-84AB-4E68-8185-C6605BC71318}">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711200">
            <a:lnSpc>
              <a:spcPct val="100000"/>
            </a:lnSpc>
            <a:spcBef>
              <a:spcPct val="0"/>
            </a:spcBef>
            <a:spcAft>
              <a:spcPct val="35000"/>
            </a:spcAft>
            <a:buNone/>
          </a:pPr>
          <a:r>
            <a:rPr lang="en-US" sz="1600" kern="1200"/>
            <a:t>The impact of digitalisation and automation is likely to increase during the next 10-15 years as disruptive technologies and processes such as automatic operation and artificial intelligence mature. Digitalisation and automation also have a significant impact on skills needs and occupational profiles in transport.</a:t>
          </a:r>
        </a:p>
      </dsp:txBody>
      <dsp:txXfrm>
        <a:off x="1507738" y="707092"/>
        <a:ext cx="9007861" cy="1305401"/>
      </dsp:txXfrm>
    </dsp:sp>
    <dsp:sp modelId="{0CD08C83-57BD-4F11-AD4E-3CA354F8F228}">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1BFC1B-ACEE-4F66-B122-4D00752AC227}">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FD15FA-BDE8-4684-8610-888494590679}">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711200">
            <a:lnSpc>
              <a:spcPct val="100000"/>
            </a:lnSpc>
            <a:spcBef>
              <a:spcPct val="0"/>
            </a:spcBef>
            <a:spcAft>
              <a:spcPct val="35000"/>
            </a:spcAft>
            <a:buNone/>
          </a:pPr>
          <a:r>
            <a:rPr lang="en-US" sz="1600" kern="1200"/>
            <a:t>Decarbonisation and expected changes in the share of different transport modes will have a significant impact not only on future workforce requirements, but also on company investment in fleets and infrastructure.</a:t>
          </a:r>
        </a:p>
      </dsp:txBody>
      <dsp:txXfrm>
        <a:off x="1507738" y="2338844"/>
        <a:ext cx="9007861" cy="130540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FB0025-BCA1-7265-6FBD-DB00BE5FA18E}"/>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a:p>
        </p:txBody>
      </p:sp>
      <p:sp>
        <p:nvSpPr>
          <p:cNvPr id="3" name="Podtytuł 2">
            <a:extLst>
              <a:ext uri="{FF2B5EF4-FFF2-40B4-BE49-F238E27FC236}">
                <a16:creationId xmlns:a16="http://schemas.microsoft.com/office/drawing/2014/main" id="{5CE3FC00-DF15-1520-A2B9-C847D72BF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a:p>
        </p:txBody>
      </p:sp>
      <p:sp>
        <p:nvSpPr>
          <p:cNvPr id="4" name="Symbol zastępczy daty 3">
            <a:extLst>
              <a:ext uri="{FF2B5EF4-FFF2-40B4-BE49-F238E27FC236}">
                <a16:creationId xmlns:a16="http://schemas.microsoft.com/office/drawing/2014/main" id="{0A43F31C-009D-B3A1-A363-9D49F010427B}"/>
              </a:ext>
            </a:extLst>
          </p:cNvPr>
          <p:cNvSpPr>
            <a:spLocks noGrp="1"/>
          </p:cNvSpPr>
          <p:nvPr>
            <p:ph type="dt" sz="half" idx="10"/>
          </p:nvPr>
        </p:nvSpPr>
        <p:spPr/>
        <p:txBody>
          <a:bodyPr/>
          <a:lstStyle/>
          <a:p>
            <a:fld id="{6DD32FA8-4AB3-48AA-9F24-C9A480295C22}" type="datetimeFigureOut">
              <a:rPr lang="en-US" smtClean="0"/>
              <a:t>11/4/2024</a:t>
            </a:fld>
            <a:endParaRPr lang="en-US"/>
          </a:p>
        </p:txBody>
      </p:sp>
      <p:sp>
        <p:nvSpPr>
          <p:cNvPr id="5" name="Symbol zastępczy stopki 4">
            <a:extLst>
              <a:ext uri="{FF2B5EF4-FFF2-40B4-BE49-F238E27FC236}">
                <a16:creationId xmlns:a16="http://schemas.microsoft.com/office/drawing/2014/main" id="{3E842307-4B22-0FF0-7F7A-C6C6EEB89C99}"/>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id="{329D182B-60D3-92B2-7944-B89629E62FC4}"/>
              </a:ext>
            </a:extLst>
          </p:cNvPr>
          <p:cNvSpPr>
            <a:spLocks noGrp="1"/>
          </p:cNvSpPr>
          <p:nvPr>
            <p:ph type="sldNum" sz="quarter" idx="12"/>
          </p:nvPr>
        </p:nvSpPr>
        <p:spPr/>
        <p:txBody>
          <a:bodyPr/>
          <a:lstStyle/>
          <a:p>
            <a:fld id="{3D31075B-00C4-4FD0-A03D-F3B2B764F07B}" type="slidenum">
              <a:rPr lang="en-US" smtClean="0"/>
              <a:t>‹#›</a:t>
            </a:fld>
            <a:endParaRPr lang="en-US"/>
          </a:p>
        </p:txBody>
      </p:sp>
    </p:spTree>
    <p:extLst>
      <p:ext uri="{BB962C8B-B14F-4D97-AF65-F5344CB8AC3E}">
        <p14:creationId xmlns:p14="http://schemas.microsoft.com/office/powerpoint/2010/main" val="1631708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ABA012-71C3-EF42-3572-58EBDE934D33}"/>
              </a:ext>
            </a:extLst>
          </p:cNvPr>
          <p:cNvSpPr>
            <a:spLocks noGrp="1"/>
          </p:cNvSpPr>
          <p:nvPr>
            <p:ph type="title"/>
          </p:nvPr>
        </p:nvSpPr>
        <p:spPr/>
        <p:txBody>
          <a:bodyPr/>
          <a:lstStyle/>
          <a:p>
            <a:r>
              <a:rPr lang="pl-PL"/>
              <a:t>Kliknij, aby edytować styl</a:t>
            </a:r>
            <a:endParaRPr lang="en-US"/>
          </a:p>
        </p:txBody>
      </p:sp>
      <p:sp>
        <p:nvSpPr>
          <p:cNvPr id="3" name="Symbol zastępczy tytułu pionowego 2">
            <a:extLst>
              <a:ext uri="{FF2B5EF4-FFF2-40B4-BE49-F238E27FC236}">
                <a16:creationId xmlns:a16="http://schemas.microsoft.com/office/drawing/2014/main" id="{6CFBFEB5-8418-07EE-E5C0-DB6D5F534353}"/>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id="{48C0FEA8-15D3-4040-409F-3427E7D5F1CB}"/>
              </a:ext>
            </a:extLst>
          </p:cNvPr>
          <p:cNvSpPr>
            <a:spLocks noGrp="1"/>
          </p:cNvSpPr>
          <p:nvPr>
            <p:ph type="dt" sz="half" idx="10"/>
          </p:nvPr>
        </p:nvSpPr>
        <p:spPr/>
        <p:txBody>
          <a:bodyPr/>
          <a:lstStyle/>
          <a:p>
            <a:fld id="{6DD32FA8-4AB3-48AA-9F24-C9A480295C22}" type="datetimeFigureOut">
              <a:rPr lang="en-US" smtClean="0"/>
              <a:t>11/4/2024</a:t>
            </a:fld>
            <a:endParaRPr lang="en-US"/>
          </a:p>
        </p:txBody>
      </p:sp>
      <p:sp>
        <p:nvSpPr>
          <p:cNvPr id="5" name="Symbol zastępczy stopki 4">
            <a:extLst>
              <a:ext uri="{FF2B5EF4-FFF2-40B4-BE49-F238E27FC236}">
                <a16:creationId xmlns:a16="http://schemas.microsoft.com/office/drawing/2014/main" id="{74F30A6F-37E2-A476-2423-CFB9EBD0A0CC}"/>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id="{97518C91-3151-E4EB-DDED-8167F6E722BC}"/>
              </a:ext>
            </a:extLst>
          </p:cNvPr>
          <p:cNvSpPr>
            <a:spLocks noGrp="1"/>
          </p:cNvSpPr>
          <p:nvPr>
            <p:ph type="sldNum" sz="quarter" idx="12"/>
          </p:nvPr>
        </p:nvSpPr>
        <p:spPr/>
        <p:txBody>
          <a:bodyPr/>
          <a:lstStyle/>
          <a:p>
            <a:fld id="{3D31075B-00C4-4FD0-A03D-F3B2B764F07B}" type="slidenum">
              <a:rPr lang="en-US" smtClean="0"/>
              <a:t>‹#›</a:t>
            </a:fld>
            <a:endParaRPr lang="en-US"/>
          </a:p>
        </p:txBody>
      </p:sp>
    </p:spTree>
    <p:extLst>
      <p:ext uri="{BB962C8B-B14F-4D97-AF65-F5344CB8AC3E}">
        <p14:creationId xmlns:p14="http://schemas.microsoft.com/office/powerpoint/2010/main" val="1519644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FAD278F1-E3CD-9CC3-3451-5E66299377CE}"/>
              </a:ext>
            </a:extLst>
          </p:cNvPr>
          <p:cNvSpPr>
            <a:spLocks noGrp="1"/>
          </p:cNvSpPr>
          <p:nvPr>
            <p:ph type="title" orient="vert"/>
          </p:nvPr>
        </p:nvSpPr>
        <p:spPr>
          <a:xfrm>
            <a:off x="8724900" y="365125"/>
            <a:ext cx="2628900" cy="5811838"/>
          </a:xfrm>
        </p:spPr>
        <p:txBody>
          <a:bodyPr vert="eaVert"/>
          <a:lstStyle/>
          <a:p>
            <a:r>
              <a:rPr lang="pl-PL"/>
              <a:t>Kliknij, aby edytować styl</a:t>
            </a:r>
            <a:endParaRPr lang="en-US"/>
          </a:p>
        </p:txBody>
      </p:sp>
      <p:sp>
        <p:nvSpPr>
          <p:cNvPr id="3" name="Symbol zastępczy tytułu pionowego 2">
            <a:extLst>
              <a:ext uri="{FF2B5EF4-FFF2-40B4-BE49-F238E27FC236}">
                <a16:creationId xmlns:a16="http://schemas.microsoft.com/office/drawing/2014/main" id="{4ACB4056-D817-0114-24A6-B4C854002339}"/>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id="{A0B22EBA-8869-53BE-CCF6-5120B56D50CF}"/>
              </a:ext>
            </a:extLst>
          </p:cNvPr>
          <p:cNvSpPr>
            <a:spLocks noGrp="1"/>
          </p:cNvSpPr>
          <p:nvPr>
            <p:ph type="dt" sz="half" idx="10"/>
          </p:nvPr>
        </p:nvSpPr>
        <p:spPr/>
        <p:txBody>
          <a:bodyPr/>
          <a:lstStyle/>
          <a:p>
            <a:fld id="{6DD32FA8-4AB3-48AA-9F24-C9A480295C22}" type="datetimeFigureOut">
              <a:rPr lang="en-US" smtClean="0"/>
              <a:t>11/4/2024</a:t>
            </a:fld>
            <a:endParaRPr lang="en-US"/>
          </a:p>
        </p:txBody>
      </p:sp>
      <p:sp>
        <p:nvSpPr>
          <p:cNvPr id="5" name="Symbol zastępczy stopki 4">
            <a:extLst>
              <a:ext uri="{FF2B5EF4-FFF2-40B4-BE49-F238E27FC236}">
                <a16:creationId xmlns:a16="http://schemas.microsoft.com/office/drawing/2014/main" id="{75D457CC-9212-F065-F492-84F4C6E17B4D}"/>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id="{FE1467C6-9731-5197-BF55-41B6CAD1C636}"/>
              </a:ext>
            </a:extLst>
          </p:cNvPr>
          <p:cNvSpPr>
            <a:spLocks noGrp="1"/>
          </p:cNvSpPr>
          <p:nvPr>
            <p:ph type="sldNum" sz="quarter" idx="12"/>
          </p:nvPr>
        </p:nvSpPr>
        <p:spPr/>
        <p:txBody>
          <a:bodyPr/>
          <a:lstStyle/>
          <a:p>
            <a:fld id="{3D31075B-00C4-4FD0-A03D-F3B2B764F07B}" type="slidenum">
              <a:rPr lang="en-US" smtClean="0"/>
              <a:t>‹#›</a:t>
            </a:fld>
            <a:endParaRPr lang="en-US"/>
          </a:p>
        </p:txBody>
      </p:sp>
    </p:spTree>
    <p:extLst>
      <p:ext uri="{BB962C8B-B14F-4D97-AF65-F5344CB8AC3E}">
        <p14:creationId xmlns:p14="http://schemas.microsoft.com/office/powerpoint/2010/main" val="2636937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8FFC7D-6924-5AF6-1875-7D6BC5A45BFB}"/>
              </a:ext>
            </a:extLst>
          </p:cNvPr>
          <p:cNvSpPr>
            <a:spLocks noGrp="1"/>
          </p:cNvSpPr>
          <p:nvPr>
            <p:ph type="title"/>
          </p:nvPr>
        </p:nvSpPr>
        <p:spPr/>
        <p:txBody>
          <a:bodyPr/>
          <a:lstStyle/>
          <a:p>
            <a:r>
              <a:rPr lang="pl-PL"/>
              <a:t>Kliknij, aby edytować styl</a:t>
            </a:r>
            <a:endParaRPr lang="en-US"/>
          </a:p>
        </p:txBody>
      </p:sp>
      <p:sp>
        <p:nvSpPr>
          <p:cNvPr id="3" name="Symbol zastępczy zawartości 2">
            <a:extLst>
              <a:ext uri="{FF2B5EF4-FFF2-40B4-BE49-F238E27FC236}">
                <a16:creationId xmlns:a16="http://schemas.microsoft.com/office/drawing/2014/main" id="{C9FFBF11-B12B-92FF-FAD7-1BE80C5D3ED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id="{054054A3-8BFD-7E6A-3887-52FE51814712}"/>
              </a:ext>
            </a:extLst>
          </p:cNvPr>
          <p:cNvSpPr>
            <a:spLocks noGrp="1"/>
          </p:cNvSpPr>
          <p:nvPr>
            <p:ph type="dt" sz="half" idx="10"/>
          </p:nvPr>
        </p:nvSpPr>
        <p:spPr/>
        <p:txBody>
          <a:bodyPr/>
          <a:lstStyle/>
          <a:p>
            <a:fld id="{6DD32FA8-4AB3-48AA-9F24-C9A480295C22}" type="datetimeFigureOut">
              <a:rPr lang="en-US" smtClean="0"/>
              <a:t>11/4/2024</a:t>
            </a:fld>
            <a:endParaRPr lang="en-US"/>
          </a:p>
        </p:txBody>
      </p:sp>
      <p:sp>
        <p:nvSpPr>
          <p:cNvPr id="5" name="Symbol zastępczy stopki 4">
            <a:extLst>
              <a:ext uri="{FF2B5EF4-FFF2-40B4-BE49-F238E27FC236}">
                <a16:creationId xmlns:a16="http://schemas.microsoft.com/office/drawing/2014/main" id="{3757C17D-B93C-3A5E-9F60-ED56411CBDA7}"/>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id="{A183A95D-3622-239D-1B6E-165C9E6AB19C}"/>
              </a:ext>
            </a:extLst>
          </p:cNvPr>
          <p:cNvSpPr>
            <a:spLocks noGrp="1"/>
          </p:cNvSpPr>
          <p:nvPr>
            <p:ph type="sldNum" sz="quarter" idx="12"/>
          </p:nvPr>
        </p:nvSpPr>
        <p:spPr/>
        <p:txBody>
          <a:bodyPr/>
          <a:lstStyle/>
          <a:p>
            <a:fld id="{3D31075B-00C4-4FD0-A03D-F3B2B764F07B}" type="slidenum">
              <a:rPr lang="en-US" smtClean="0"/>
              <a:t>‹#›</a:t>
            </a:fld>
            <a:endParaRPr lang="en-US"/>
          </a:p>
        </p:txBody>
      </p:sp>
    </p:spTree>
    <p:extLst>
      <p:ext uri="{BB962C8B-B14F-4D97-AF65-F5344CB8AC3E}">
        <p14:creationId xmlns:p14="http://schemas.microsoft.com/office/powerpoint/2010/main" val="2797573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2132C0-B05D-91B3-9791-17192388662B}"/>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a:p>
        </p:txBody>
      </p:sp>
      <p:sp>
        <p:nvSpPr>
          <p:cNvPr id="3" name="Symbol zastępczy tekstu 2">
            <a:extLst>
              <a:ext uri="{FF2B5EF4-FFF2-40B4-BE49-F238E27FC236}">
                <a16:creationId xmlns:a16="http://schemas.microsoft.com/office/drawing/2014/main" id="{E1E23963-D46E-094A-910D-158F0C69B9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081FA22B-4380-D8D9-7BF8-4700638698D6}"/>
              </a:ext>
            </a:extLst>
          </p:cNvPr>
          <p:cNvSpPr>
            <a:spLocks noGrp="1"/>
          </p:cNvSpPr>
          <p:nvPr>
            <p:ph type="dt" sz="half" idx="10"/>
          </p:nvPr>
        </p:nvSpPr>
        <p:spPr/>
        <p:txBody>
          <a:bodyPr/>
          <a:lstStyle/>
          <a:p>
            <a:fld id="{6DD32FA8-4AB3-48AA-9F24-C9A480295C22}" type="datetimeFigureOut">
              <a:rPr lang="en-US" smtClean="0"/>
              <a:t>11/4/2024</a:t>
            </a:fld>
            <a:endParaRPr lang="en-US"/>
          </a:p>
        </p:txBody>
      </p:sp>
      <p:sp>
        <p:nvSpPr>
          <p:cNvPr id="5" name="Symbol zastępczy stopki 4">
            <a:extLst>
              <a:ext uri="{FF2B5EF4-FFF2-40B4-BE49-F238E27FC236}">
                <a16:creationId xmlns:a16="http://schemas.microsoft.com/office/drawing/2014/main" id="{CC5AAF31-41D9-AA0D-0496-9FF9F90C0446}"/>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id="{83AA6FA2-5887-5548-FDAC-3A54E865BEDE}"/>
              </a:ext>
            </a:extLst>
          </p:cNvPr>
          <p:cNvSpPr>
            <a:spLocks noGrp="1"/>
          </p:cNvSpPr>
          <p:nvPr>
            <p:ph type="sldNum" sz="quarter" idx="12"/>
          </p:nvPr>
        </p:nvSpPr>
        <p:spPr/>
        <p:txBody>
          <a:bodyPr/>
          <a:lstStyle/>
          <a:p>
            <a:fld id="{3D31075B-00C4-4FD0-A03D-F3B2B764F07B}" type="slidenum">
              <a:rPr lang="en-US" smtClean="0"/>
              <a:t>‹#›</a:t>
            </a:fld>
            <a:endParaRPr lang="en-US"/>
          </a:p>
        </p:txBody>
      </p:sp>
    </p:spTree>
    <p:extLst>
      <p:ext uri="{BB962C8B-B14F-4D97-AF65-F5344CB8AC3E}">
        <p14:creationId xmlns:p14="http://schemas.microsoft.com/office/powerpoint/2010/main" val="409844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7A3795-18E5-4A73-9943-CD28DDBA9629}"/>
              </a:ext>
            </a:extLst>
          </p:cNvPr>
          <p:cNvSpPr>
            <a:spLocks noGrp="1"/>
          </p:cNvSpPr>
          <p:nvPr>
            <p:ph type="title"/>
          </p:nvPr>
        </p:nvSpPr>
        <p:spPr/>
        <p:txBody>
          <a:bodyPr/>
          <a:lstStyle/>
          <a:p>
            <a:r>
              <a:rPr lang="pl-PL"/>
              <a:t>Kliknij, aby edytować styl</a:t>
            </a:r>
            <a:endParaRPr lang="en-US"/>
          </a:p>
        </p:txBody>
      </p:sp>
      <p:sp>
        <p:nvSpPr>
          <p:cNvPr id="3" name="Symbol zastępczy zawartości 2">
            <a:extLst>
              <a:ext uri="{FF2B5EF4-FFF2-40B4-BE49-F238E27FC236}">
                <a16:creationId xmlns:a16="http://schemas.microsoft.com/office/drawing/2014/main" id="{049A9AD2-C433-DF73-AFB8-C937845A5928}"/>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zawartości 3">
            <a:extLst>
              <a:ext uri="{FF2B5EF4-FFF2-40B4-BE49-F238E27FC236}">
                <a16:creationId xmlns:a16="http://schemas.microsoft.com/office/drawing/2014/main" id="{89B9FC4B-2B55-E6A9-5D58-5B2F83FEED9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daty 4">
            <a:extLst>
              <a:ext uri="{FF2B5EF4-FFF2-40B4-BE49-F238E27FC236}">
                <a16:creationId xmlns:a16="http://schemas.microsoft.com/office/drawing/2014/main" id="{BE13802C-ABD2-278B-F270-486895963CC4}"/>
              </a:ext>
            </a:extLst>
          </p:cNvPr>
          <p:cNvSpPr>
            <a:spLocks noGrp="1"/>
          </p:cNvSpPr>
          <p:nvPr>
            <p:ph type="dt" sz="half" idx="10"/>
          </p:nvPr>
        </p:nvSpPr>
        <p:spPr/>
        <p:txBody>
          <a:bodyPr/>
          <a:lstStyle/>
          <a:p>
            <a:fld id="{6DD32FA8-4AB3-48AA-9F24-C9A480295C22}" type="datetimeFigureOut">
              <a:rPr lang="en-US" smtClean="0"/>
              <a:t>11/4/2024</a:t>
            </a:fld>
            <a:endParaRPr lang="en-US"/>
          </a:p>
        </p:txBody>
      </p:sp>
      <p:sp>
        <p:nvSpPr>
          <p:cNvPr id="6" name="Symbol zastępczy stopki 5">
            <a:extLst>
              <a:ext uri="{FF2B5EF4-FFF2-40B4-BE49-F238E27FC236}">
                <a16:creationId xmlns:a16="http://schemas.microsoft.com/office/drawing/2014/main" id="{C1052285-3A7A-1756-6A0B-AD165A82A456}"/>
              </a:ext>
            </a:extLst>
          </p:cNvPr>
          <p:cNvSpPr>
            <a:spLocks noGrp="1"/>
          </p:cNvSpPr>
          <p:nvPr>
            <p:ph type="ftr" sz="quarter" idx="11"/>
          </p:nvPr>
        </p:nvSpPr>
        <p:spPr/>
        <p:txBody>
          <a:bodyPr/>
          <a:lstStyle/>
          <a:p>
            <a:endParaRPr lang="en-US"/>
          </a:p>
        </p:txBody>
      </p:sp>
      <p:sp>
        <p:nvSpPr>
          <p:cNvPr id="7" name="Symbol zastępczy numeru slajdu 6">
            <a:extLst>
              <a:ext uri="{FF2B5EF4-FFF2-40B4-BE49-F238E27FC236}">
                <a16:creationId xmlns:a16="http://schemas.microsoft.com/office/drawing/2014/main" id="{0E6C397E-2FE0-0694-2D0F-79B903D04CA2}"/>
              </a:ext>
            </a:extLst>
          </p:cNvPr>
          <p:cNvSpPr>
            <a:spLocks noGrp="1"/>
          </p:cNvSpPr>
          <p:nvPr>
            <p:ph type="sldNum" sz="quarter" idx="12"/>
          </p:nvPr>
        </p:nvSpPr>
        <p:spPr/>
        <p:txBody>
          <a:bodyPr/>
          <a:lstStyle/>
          <a:p>
            <a:fld id="{3D31075B-00C4-4FD0-A03D-F3B2B764F07B}" type="slidenum">
              <a:rPr lang="en-US" smtClean="0"/>
              <a:t>‹#›</a:t>
            </a:fld>
            <a:endParaRPr lang="en-US"/>
          </a:p>
        </p:txBody>
      </p:sp>
    </p:spTree>
    <p:extLst>
      <p:ext uri="{BB962C8B-B14F-4D97-AF65-F5344CB8AC3E}">
        <p14:creationId xmlns:p14="http://schemas.microsoft.com/office/powerpoint/2010/main" val="3312663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C09CE8-E846-0679-8B95-67C2230ADF8A}"/>
              </a:ext>
            </a:extLst>
          </p:cNvPr>
          <p:cNvSpPr>
            <a:spLocks noGrp="1"/>
          </p:cNvSpPr>
          <p:nvPr>
            <p:ph type="title"/>
          </p:nvPr>
        </p:nvSpPr>
        <p:spPr>
          <a:xfrm>
            <a:off x="839788" y="365125"/>
            <a:ext cx="10515600" cy="1325563"/>
          </a:xfrm>
        </p:spPr>
        <p:txBody>
          <a:bodyPr/>
          <a:lstStyle/>
          <a:p>
            <a:r>
              <a:rPr lang="pl-PL"/>
              <a:t>Kliknij, aby edytować styl</a:t>
            </a:r>
            <a:endParaRPr lang="en-US"/>
          </a:p>
        </p:txBody>
      </p:sp>
      <p:sp>
        <p:nvSpPr>
          <p:cNvPr id="3" name="Symbol zastępczy tekstu 2">
            <a:extLst>
              <a:ext uri="{FF2B5EF4-FFF2-40B4-BE49-F238E27FC236}">
                <a16:creationId xmlns:a16="http://schemas.microsoft.com/office/drawing/2014/main" id="{F125985A-1E29-6D6D-26D0-06DCEAB500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4F69E701-DE4B-11C6-48EB-ED84BF22DDA1}"/>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tekstu 4">
            <a:extLst>
              <a:ext uri="{FF2B5EF4-FFF2-40B4-BE49-F238E27FC236}">
                <a16:creationId xmlns:a16="http://schemas.microsoft.com/office/drawing/2014/main" id="{40F57414-588C-7B4A-D945-CED84A92B8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23F8D5F7-4A0A-0947-4E1B-554EADC09CCD}"/>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Symbol zastępczy daty 6">
            <a:extLst>
              <a:ext uri="{FF2B5EF4-FFF2-40B4-BE49-F238E27FC236}">
                <a16:creationId xmlns:a16="http://schemas.microsoft.com/office/drawing/2014/main" id="{FA1C7165-FFA3-2379-BD1A-CBD64261E5FE}"/>
              </a:ext>
            </a:extLst>
          </p:cNvPr>
          <p:cNvSpPr>
            <a:spLocks noGrp="1"/>
          </p:cNvSpPr>
          <p:nvPr>
            <p:ph type="dt" sz="half" idx="10"/>
          </p:nvPr>
        </p:nvSpPr>
        <p:spPr/>
        <p:txBody>
          <a:bodyPr/>
          <a:lstStyle/>
          <a:p>
            <a:fld id="{6DD32FA8-4AB3-48AA-9F24-C9A480295C22}" type="datetimeFigureOut">
              <a:rPr lang="en-US" smtClean="0"/>
              <a:t>11/4/2024</a:t>
            </a:fld>
            <a:endParaRPr lang="en-US"/>
          </a:p>
        </p:txBody>
      </p:sp>
      <p:sp>
        <p:nvSpPr>
          <p:cNvPr id="8" name="Symbol zastępczy stopki 7">
            <a:extLst>
              <a:ext uri="{FF2B5EF4-FFF2-40B4-BE49-F238E27FC236}">
                <a16:creationId xmlns:a16="http://schemas.microsoft.com/office/drawing/2014/main" id="{0CC42A32-6215-0326-B257-3F70BEDE59E3}"/>
              </a:ext>
            </a:extLst>
          </p:cNvPr>
          <p:cNvSpPr>
            <a:spLocks noGrp="1"/>
          </p:cNvSpPr>
          <p:nvPr>
            <p:ph type="ftr" sz="quarter" idx="11"/>
          </p:nvPr>
        </p:nvSpPr>
        <p:spPr/>
        <p:txBody>
          <a:bodyPr/>
          <a:lstStyle/>
          <a:p>
            <a:endParaRPr lang="en-US"/>
          </a:p>
        </p:txBody>
      </p:sp>
      <p:sp>
        <p:nvSpPr>
          <p:cNvPr id="9" name="Symbol zastępczy numeru slajdu 8">
            <a:extLst>
              <a:ext uri="{FF2B5EF4-FFF2-40B4-BE49-F238E27FC236}">
                <a16:creationId xmlns:a16="http://schemas.microsoft.com/office/drawing/2014/main" id="{07C318E3-8C9A-D19F-E5CE-C38EBAEEB139}"/>
              </a:ext>
            </a:extLst>
          </p:cNvPr>
          <p:cNvSpPr>
            <a:spLocks noGrp="1"/>
          </p:cNvSpPr>
          <p:nvPr>
            <p:ph type="sldNum" sz="quarter" idx="12"/>
          </p:nvPr>
        </p:nvSpPr>
        <p:spPr/>
        <p:txBody>
          <a:bodyPr/>
          <a:lstStyle/>
          <a:p>
            <a:fld id="{3D31075B-00C4-4FD0-A03D-F3B2B764F07B}" type="slidenum">
              <a:rPr lang="en-US" smtClean="0"/>
              <a:t>‹#›</a:t>
            </a:fld>
            <a:endParaRPr lang="en-US"/>
          </a:p>
        </p:txBody>
      </p:sp>
    </p:spTree>
    <p:extLst>
      <p:ext uri="{BB962C8B-B14F-4D97-AF65-F5344CB8AC3E}">
        <p14:creationId xmlns:p14="http://schemas.microsoft.com/office/powerpoint/2010/main" val="4026925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101E82-8FD4-0202-0D76-AF0DBBFA2FE3}"/>
              </a:ext>
            </a:extLst>
          </p:cNvPr>
          <p:cNvSpPr>
            <a:spLocks noGrp="1"/>
          </p:cNvSpPr>
          <p:nvPr>
            <p:ph type="title"/>
          </p:nvPr>
        </p:nvSpPr>
        <p:spPr/>
        <p:txBody>
          <a:bodyPr/>
          <a:lstStyle/>
          <a:p>
            <a:r>
              <a:rPr lang="pl-PL"/>
              <a:t>Kliknij, aby edytować styl</a:t>
            </a:r>
            <a:endParaRPr lang="en-US"/>
          </a:p>
        </p:txBody>
      </p:sp>
      <p:sp>
        <p:nvSpPr>
          <p:cNvPr id="3" name="Symbol zastępczy daty 2">
            <a:extLst>
              <a:ext uri="{FF2B5EF4-FFF2-40B4-BE49-F238E27FC236}">
                <a16:creationId xmlns:a16="http://schemas.microsoft.com/office/drawing/2014/main" id="{7E41538B-CC5D-7B54-8807-95E64D658E3F}"/>
              </a:ext>
            </a:extLst>
          </p:cNvPr>
          <p:cNvSpPr>
            <a:spLocks noGrp="1"/>
          </p:cNvSpPr>
          <p:nvPr>
            <p:ph type="dt" sz="half" idx="10"/>
          </p:nvPr>
        </p:nvSpPr>
        <p:spPr/>
        <p:txBody>
          <a:bodyPr/>
          <a:lstStyle/>
          <a:p>
            <a:fld id="{6DD32FA8-4AB3-48AA-9F24-C9A480295C22}" type="datetimeFigureOut">
              <a:rPr lang="en-US" smtClean="0"/>
              <a:t>11/4/2024</a:t>
            </a:fld>
            <a:endParaRPr lang="en-US"/>
          </a:p>
        </p:txBody>
      </p:sp>
      <p:sp>
        <p:nvSpPr>
          <p:cNvPr id="4" name="Symbol zastępczy stopki 3">
            <a:extLst>
              <a:ext uri="{FF2B5EF4-FFF2-40B4-BE49-F238E27FC236}">
                <a16:creationId xmlns:a16="http://schemas.microsoft.com/office/drawing/2014/main" id="{7730BCA9-76E6-88AD-7349-AF811C79F963}"/>
              </a:ext>
            </a:extLst>
          </p:cNvPr>
          <p:cNvSpPr>
            <a:spLocks noGrp="1"/>
          </p:cNvSpPr>
          <p:nvPr>
            <p:ph type="ftr" sz="quarter" idx="11"/>
          </p:nvPr>
        </p:nvSpPr>
        <p:spPr/>
        <p:txBody>
          <a:bodyPr/>
          <a:lstStyle/>
          <a:p>
            <a:endParaRPr lang="en-US"/>
          </a:p>
        </p:txBody>
      </p:sp>
      <p:sp>
        <p:nvSpPr>
          <p:cNvPr id="5" name="Symbol zastępczy numeru slajdu 4">
            <a:extLst>
              <a:ext uri="{FF2B5EF4-FFF2-40B4-BE49-F238E27FC236}">
                <a16:creationId xmlns:a16="http://schemas.microsoft.com/office/drawing/2014/main" id="{F36AAAB0-45B8-2837-14C9-E35D1B556D88}"/>
              </a:ext>
            </a:extLst>
          </p:cNvPr>
          <p:cNvSpPr>
            <a:spLocks noGrp="1"/>
          </p:cNvSpPr>
          <p:nvPr>
            <p:ph type="sldNum" sz="quarter" idx="12"/>
          </p:nvPr>
        </p:nvSpPr>
        <p:spPr/>
        <p:txBody>
          <a:bodyPr/>
          <a:lstStyle/>
          <a:p>
            <a:fld id="{3D31075B-00C4-4FD0-A03D-F3B2B764F07B}" type="slidenum">
              <a:rPr lang="en-US" smtClean="0"/>
              <a:t>‹#›</a:t>
            </a:fld>
            <a:endParaRPr lang="en-US"/>
          </a:p>
        </p:txBody>
      </p:sp>
    </p:spTree>
    <p:extLst>
      <p:ext uri="{BB962C8B-B14F-4D97-AF65-F5344CB8AC3E}">
        <p14:creationId xmlns:p14="http://schemas.microsoft.com/office/powerpoint/2010/main" val="893048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AEA7EC88-8FD0-2B1E-E26B-63508C7A8FDE}"/>
              </a:ext>
            </a:extLst>
          </p:cNvPr>
          <p:cNvSpPr>
            <a:spLocks noGrp="1"/>
          </p:cNvSpPr>
          <p:nvPr>
            <p:ph type="dt" sz="half" idx="10"/>
          </p:nvPr>
        </p:nvSpPr>
        <p:spPr/>
        <p:txBody>
          <a:bodyPr/>
          <a:lstStyle/>
          <a:p>
            <a:fld id="{6DD32FA8-4AB3-48AA-9F24-C9A480295C22}" type="datetimeFigureOut">
              <a:rPr lang="en-US" smtClean="0"/>
              <a:t>11/4/2024</a:t>
            </a:fld>
            <a:endParaRPr lang="en-US"/>
          </a:p>
        </p:txBody>
      </p:sp>
      <p:sp>
        <p:nvSpPr>
          <p:cNvPr id="3" name="Symbol zastępczy stopki 2">
            <a:extLst>
              <a:ext uri="{FF2B5EF4-FFF2-40B4-BE49-F238E27FC236}">
                <a16:creationId xmlns:a16="http://schemas.microsoft.com/office/drawing/2014/main" id="{A882FE0C-8404-AF20-34B5-566BCFC741A0}"/>
              </a:ext>
            </a:extLst>
          </p:cNvPr>
          <p:cNvSpPr>
            <a:spLocks noGrp="1"/>
          </p:cNvSpPr>
          <p:nvPr>
            <p:ph type="ftr" sz="quarter" idx="11"/>
          </p:nvPr>
        </p:nvSpPr>
        <p:spPr/>
        <p:txBody>
          <a:bodyPr/>
          <a:lstStyle/>
          <a:p>
            <a:endParaRPr lang="en-US"/>
          </a:p>
        </p:txBody>
      </p:sp>
      <p:sp>
        <p:nvSpPr>
          <p:cNvPr id="4" name="Symbol zastępczy numeru slajdu 3">
            <a:extLst>
              <a:ext uri="{FF2B5EF4-FFF2-40B4-BE49-F238E27FC236}">
                <a16:creationId xmlns:a16="http://schemas.microsoft.com/office/drawing/2014/main" id="{8EBF6463-16FC-B566-7CAE-778CC069964E}"/>
              </a:ext>
            </a:extLst>
          </p:cNvPr>
          <p:cNvSpPr>
            <a:spLocks noGrp="1"/>
          </p:cNvSpPr>
          <p:nvPr>
            <p:ph type="sldNum" sz="quarter" idx="12"/>
          </p:nvPr>
        </p:nvSpPr>
        <p:spPr/>
        <p:txBody>
          <a:bodyPr/>
          <a:lstStyle/>
          <a:p>
            <a:fld id="{3D31075B-00C4-4FD0-A03D-F3B2B764F07B}" type="slidenum">
              <a:rPr lang="en-US" smtClean="0"/>
              <a:t>‹#›</a:t>
            </a:fld>
            <a:endParaRPr lang="en-US"/>
          </a:p>
        </p:txBody>
      </p:sp>
    </p:spTree>
    <p:extLst>
      <p:ext uri="{BB962C8B-B14F-4D97-AF65-F5344CB8AC3E}">
        <p14:creationId xmlns:p14="http://schemas.microsoft.com/office/powerpoint/2010/main" val="1297746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359DA0-0C9C-6234-111C-313FB79F56B0}"/>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a:p>
        </p:txBody>
      </p:sp>
      <p:sp>
        <p:nvSpPr>
          <p:cNvPr id="3" name="Symbol zastępczy zawartości 2">
            <a:extLst>
              <a:ext uri="{FF2B5EF4-FFF2-40B4-BE49-F238E27FC236}">
                <a16:creationId xmlns:a16="http://schemas.microsoft.com/office/drawing/2014/main" id="{7AA31690-4052-6E56-ADD2-AE40113269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tekstu 3">
            <a:extLst>
              <a:ext uri="{FF2B5EF4-FFF2-40B4-BE49-F238E27FC236}">
                <a16:creationId xmlns:a16="http://schemas.microsoft.com/office/drawing/2014/main" id="{00635D4E-AC57-ADFB-D865-902094218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16F79F64-C66F-4097-6B88-4D269DD88D3D}"/>
              </a:ext>
            </a:extLst>
          </p:cNvPr>
          <p:cNvSpPr>
            <a:spLocks noGrp="1"/>
          </p:cNvSpPr>
          <p:nvPr>
            <p:ph type="dt" sz="half" idx="10"/>
          </p:nvPr>
        </p:nvSpPr>
        <p:spPr/>
        <p:txBody>
          <a:bodyPr/>
          <a:lstStyle/>
          <a:p>
            <a:fld id="{6DD32FA8-4AB3-48AA-9F24-C9A480295C22}" type="datetimeFigureOut">
              <a:rPr lang="en-US" smtClean="0"/>
              <a:t>11/4/2024</a:t>
            </a:fld>
            <a:endParaRPr lang="en-US"/>
          </a:p>
        </p:txBody>
      </p:sp>
      <p:sp>
        <p:nvSpPr>
          <p:cNvPr id="6" name="Symbol zastępczy stopki 5">
            <a:extLst>
              <a:ext uri="{FF2B5EF4-FFF2-40B4-BE49-F238E27FC236}">
                <a16:creationId xmlns:a16="http://schemas.microsoft.com/office/drawing/2014/main" id="{DB54BA21-269D-2A0B-7EE9-151BF98F483A}"/>
              </a:ext>
            </a:extLst>
          </p:cNvPr>
          <p:cNvSpPr>
            <a:spLocks noGrp="1"/>
          </p:cNvSpPr>
          <p:nvPr>
            <p:ph type="ftr" sz="quarter" idx="11"/>
          </p:nvPr>
        </p:nvSpPr>
        <p:spPr/>
        <p:txBody>
          <a:bodyPr/>
          <a:lstStyle/>
          <a:p>
            <a:endParaRPr lang="en-US"/>
          </a:p>
        </p:txBody>
      </p:sp>
      <p:sp>
        <p:nvSpPr>
          <p:cNvPr id="7" name="Symbol zastępczy numeru slajdu 6">
            <a:extLst>
              <a:ext uri="{FF2B5EF4-FFF2-40B4-BE49-F238E27FC236}">
                <a16:creationId xmlns:a16="http://schemas.microsoft.com/office/drawing/2014/main" id="{3ED64B5C-DFC0-74BB-3171-8C6107A113F5}"/>
              </a:ext>
            </a:extLst>
          </p:cNvPr>
          <p:cNvSpPr>
            <a:spLocks noGrp="1"/>
          </p:cNvSpPr>
          <p:nvPr>
            <p:ph type="sldNum" sz="quarter" idx="12"/>
          </p:nvPr>
        </p:nvSpPr>
        <p:spPr/>
        <p:txBody>
          <a:bodyPr/>
          <a:lstStyle/>
          <a:p>
            <a:fld id="{3D31075B-00C4-4FD0-A03D-F3B2B764F07B}" type="slidenum">
              <a:rPr lang="en-US" smtClean="0"/>
              <a:t>‹#›</a:t>
            </a:fld>
            <a:endParaRPr lang="en-US"/>
          </a:p>
        </p:txBody>
      </p:sp>
    </p:spTree>
    <p:extLst>
      <p:ext uri="{BB962C8B-B14F-4D97-AF65-F5344CB8AC3E}">
        <p14:creationId xmlns:p14="http://schemas.microsoft.com/office/powerpoint/2010/main" val="1206789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CC19B9C-901C-EC67-2303-965596E48A29}"/>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a:p>
        </p:txBody>
      </p:sp>
      <p:sp>
        <p:nvSpPr>
          <p:cNvPr id="3" name="Symbol zastępczy obrazu 2">
            <a:extLst>
              <a:ext uri="{FF2B5EF4-FFF2-40B4-BE49-F238E27FC236}">
                <a16:creationId xmlns:a16="http://schemas.microsoft.com/office/drawing/2014/main" id="{BCBB8197-841A-EABE-5195-42300B1AEE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ymbol zastępczy tekstu 3">
            <a:extLst>
              <a:ext uri="{FF2B5EF4-FFF2-40B4-BE49-F238E27FC236}">
                <a16:creationId xmlns:a16="http://schemas.microsoft.com/office/drawing/2014/main" id="{735B3770-7AB8-EE48-158C-A0A1CA58C1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850FEDD4-6F8B-4FCB-450A-BDE5513CB945}"/>
              </a:ext>
            </a:extLst>
          </p:cNvPr>
          <p:cNvSpPr>
            <a:spLocks noGrp="1"/>
          </p:cNvSpPr>
          <p:nvPr>
            <p:ph type="dt" sz="half" idx="10"/>
          </p:nvPr>
        </p:nvSpPr>
        <p:spPr/>
        <p:txBody>
          <a:bodyPr/>
          <a:lstStyle/>
          <a:p>
            <a:fld id="{6DD32FA8-4AB3-48AA-9F24-C9A480295C22}" type="datetimeFigureOut">
              <a:rPr lang="en-US" smtClean="0"/>
              <a:t>11/4/2024</a:t>
            </a:fld>
            <a:endParaRPr lang="en-US"/>
          </a:p>
        </p:txBody>
      </p:sp>
      <p:sp>
        <p:nvSpPr>
          <p:cNvPr id="6" name="Symbol zastępczy stopki 5">
            <a:extLst>
              <a:ext uri="{FF2B5EF4-FFF2-40B4-BE49-F238E27FC236}">
                <a16:creationId xmlns:a16="http://schemas.microsoft.com/office/drawing/2014/main" id="{D6D626B2-33F4-E72C-2A18-4A152F233891}"/>
              </a:ext>
            </a:extLst>
          </p:cNvPr>
          <p:cNvSpPr>
            <a:spLocks noGrp="1"/>
          </p:cNvSpPr>
          <p:nvPr>
            <p:ph type="ftr" sz="quarter" idx="11"/>
          </p:nvPr>
        </p:nvSpPr>
        <p:spPr/>
        <p:txBody>
          <a:bodyPr/>
          <a:lstStyle/>
          <a:p>
            <a:endParaRPr lang="en-US"/>
          </a:p>
        </p:txBody>
      </p:sp>
      <p:sp>
        <p:nvSpPr>
          <p:cNvPr id="7" name="Symbol zastępczy numeru slajdu 6">
            <a:extLst>
              <a:ext uri="{FF2B5EF4-FFF2-40B4-BE49-F238E27FC236}">
                <a16:creationId xmlns:a16="http://schemas.microsoft.com/office/drawing/2014/main" id="{C6F2D5C2-F531-F2CB-5E28-D53BED53AB52}"/>
              </a:ext>
            </a:extLst>
          </p:cNvPr>
          <p:cNvSpPr>
            <a:spLocks noGrp="1"/>
          </p:cNvSpPr>
          <p:nvPr>
            <p:ph type="sldNum" sz="quarter" idx="12"/>
          </p:nvPr>
        </p:nvSpPr>
        <p:spPr/>
        <p:txBody>
          <a:bodyPr/>
          <a:lstStyle/>
          <a:p>
            <a:fld id="{3D31075B-00C4-4FD0-A03D-F3B2B764F07B}" type="slidenum">
              <a:rPr lang="en-US" smtClean="0"/>
              <a:t>‹#›</a:t>
            </a:fld>
            <a:endParaRPr lang="en-US"/>
          </a:p>
        </p:txBody>
      </p:sp>
    </p:spTree>
    <p:extLst>
      <p:ext uri="{BB962C8B-B14F-4D97-AF65-F5344CB8AC3E}">
        <p14:creationId xmlns:p14="http://schemas.microsoft.com/office/powerpoint/2010/main" val="820648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286E9422-0F9B-CCF6-97AD-31836D6E0D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a:p>
        </p:txBody>
      </p:sp>
      <p:sp>
        <p:nvSpPr>
          <p:cNvPr id="3" name="Symbol zastępczy tekstu 2">
            <a:extLst>
              <a:ext uri="{FF2B5EF4-FFF2-40B4-BE49-F238E27FC236}">
                <a16:creationId xmlns:a16="http://schemas.microsoft.com/office/drawing/2014/main" id="{D63AEDC9-11A9-B328-3D88-548D357475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id="{5A3E56CC-E54E-3D33-2ECA-34AC6B8F84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DD32FA8-4AB3-48AA-9F24-C9A480295C22}" type="datetimeFigureOut">
              <a:rPr lang="en-US" smtClean="0"/>
              <a:t>11/4/2024</a:t>
            </a:fld>
            <a:endParaRPr lang="en-US"/>
          </a:p>
        </p:txBody>
      </p:sp>
      <p:sp>
        <p:nvSpPr>
          <p:cNvPr id="5" name="Symbol zastępczy stopki 4">
            <a:extLst>
              <a:ext uri="{FF2B5EF4-FFF2-40B4-BE49-F238E27FC236}">
                <a16:creationId xmlns:a16="http://schemas.microsoft.com/office/drawing/2014/main" id="{1CCEB147-6C3E-7D91-A30B-C4E8C443D3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ymbol zastępczy numeru slajdu 5">
            <a:extLst>
              <a:ext uri="{FF2B5EF4-FFF2-40B4-BE49-F238E27FC236}">
                <a16:creationId xmlns:a16="http://schemas.microsoft.com/office/drawing/2014/main" id="{BDB453D1-13B5-1784-5956-599F111B74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31075B-00C4-4FD0-A03D-F3B2B764F07B}" type="slidenum">
              <a:rPr lang="en-US" smtClean="0"/>
              <a:t>‹#›</a:t>
            </a:fld>
            <a:endParaRPr lang="en-US"/>
          </a:p>
        </p:txBody>
      </p:sp>
    </p:spTree>
    <p:extLst>
      <p:ext uri="{BB962C8B-B14F-4D97-AF65-F5344CB8AC3E}">
        <p14:creationId xmlns:p14="http://schemas.microsoft.com/office/powerpoint/2010/main" val="1692193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E7B0F1A0-699E-7657-6AD8-6B4FEF427CA5}"/>
              </a:ext>
            </a:extLst>
          </p:cNvPr>
          <p:cNvSpPr>
            <a:spLocks noGrp="1"/>
          </p:cNvSpPr>
          <p:nvPr>
            <p:ph type="ctrTitle"/>
          </p:nvPr>
        </p:nvSpPr>
        <p:spPr>
          <a:xfrm>
            <a:off x="699714" y="5490971"/>
            <a:ext cx="6962072" cy="1159200"/>
          </a:xfrm>
        </p:spPr>
        <p:txBody>
          <a:bodyPr anchor="ctr">
            <a:normAutofit/>
          </a:bodyPr>
          <a:lstStyle/>
          <a:p>
            <a:pPr algn="l"/>
            <a:r>
              <a:rPr lang="en-US" sz="3700" b="1" i="0">
                <a:solidFill>
                  <a:srgbClr val="FFFFFF"/>
                </a:solidFill>
                <a:effectLst/>
                <a:latin typeface="arial" panose="020B0604020202020204" pitchFamily="34" charset="0"/>
              </a:rPr>
              <a:t>Mobility Strategy</a:t>
            </a:r>
            <a:br>
              <a:rPr lang="en-US" sz="3700" b="1" i="0">
                <a:solidFill>
                  <a:srgbClr val="FFFFFF"/>
                </a:solidFill>
                <a:effectLst/>
                <a:latin typeface="arial" panose="020B0604020202020204" pitchFamily="34" charset="0"/>
              </a:rPr>
            </a:br>
            <a:endParaRPr lang="en-US" sz="3700">
              <a:solidFill>
                <a:srgbClr val="FFFFFF"/>
              </a:solidFill>
            </a:endParaRPr>
          </a:p>
        </p:txBody>
      </p:sp>
      <p:sp>
        <p:nvSpPr>
          <p:cNvPr id="3" name="Podtytuł 2">
            <a:extLst>
              <a:ext uri="{FF2B5EF4-FFF2-40B4-BE49-F238E27FC236}">
                <a16:creationId xmlns:a16="http://schemas.microsoft.com/office/drawing/2014/main" id="{FBBD2252-9B68-4CC6-0B22-493D16009423}"/>
              </a:ext>
            </a:extLst>
          </p:cNvPr>
          <p:cNvSpPr>
            <a:spLocks noGrp="1"/>
          </p:cNvSpPr>
          <p:nvPr>
            <p:ph type="subTitle" idx="1"/>
          </p:nvPr>
        </p:nvSpPr>
        <p:spPr>
          <a:xfrm>
            <a:off x="8456522" y="5633765"/>
            <a:ext cx="3408555" cy="873612"/>
          </a:xfrm>
        </p:spPr>
        <p:txBody>
          <a:bodyPr anchor="ctr">
            <a:normAutofit/>
          </a:bodyPr>
          <a:lstStyle/>
          <a:p>
            <a:pPr algn="l"/>
            <a:r>
              <a:rPr lang="pl-PL" sz="2000">
                <a:solidFill>
                  <a:srgbClr val="FFFFFF"/>
                </a:solidFill>
              </a:rPr>
              <a:t>Barbara Surdykowska</a:t>
            </a:r>
          </a:p>
          <a:p>
            <a:pPr algn="l"/>
            <a:endParaRPr lang="en-US" sz="2000">
              <a:solidFill>
                <a:srgbClr val="FFFFFF"/>
              </a:solidFill>
            </a:endParaRPr>
          </a:p>
        </p:txBody>
      </p:sp>
      <p:pic>
        <p:nvPicPr>
          <p:cNvPr id="4" name="Immagine 1" descr="Obraz zawierający tekst, Grafika, Czcionka, projekt graficzny">
            <a:extLst>
              <a:ext uri="{FF2B5EF4-FFF2-40B4-BE49-F238E27FC236}">
                <a16:creationId xmlns:a16="http://schemas.microsoft.com/office/drawing/2014/main" id="{1A393B78-8263-8D54-493F-A9368B1BE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386" y="390832"/>
            <a:ext cx="9877847" cy="4519114"/>
          </a:xfrm>
          <a:prstGeom prst="rect">
            <a:avLst/>
          </a:prstGeom>
        </p:spPr>
      </p:pic>
    </p:spTree>
    <p:extLst>
      <p:ext uri="{BB962C8B-B14F-4D97-AF65-F5344CB8AC3E}">
        <p14:creationId xmlns:p14="http://schemas.microsoft.com/office/powerpoint/2010/main" val="3195256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A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zawartości 4">
            <a:extLst>
              <a:ext uri="{FF2B5EF4-FFF2-40B4-BE49-F238E27FC236}">
                <a16:creationId xmlns:a16="http://schemas.microsoft.com/office/drawing/2014/main" id="{33468C06-80C2-3E93-5C45-E386160FD6A5}"/>
              </a:ext>
            </a:extLst>
          </p:cNvPr>
          <p:cNvPicPr>
            <a:picLocks noGrp="1" noChangeAspect="1"/>
          </p:cNvPicPr>
          <p:nvPr>
            <p:ph idx="1"/>
          </p:nvPr>
        </p:nvPicPr>
        <p:blipFill>
          <a:blip r:embed="rId2"/>
          <a:stretch>
            <a:fillRect/>
          </a:stretch>
        </p:blipFill>
        <p:spPr>
          <a:xfrm>
            <a:off x="643467" y="1212428"/>
            <a:ext cx="10905066" cy="4433144"/>
          </a:xfrm>
          <a:prstGeom prst="rect">
            <a:avLst/>
          </a:prstGeom>
        </p:spPr>
      </p:pic>
    </p:spTree>
    <p:extLst>
      <p:ext uri="{BB962C8B-B14F-4D97-AF65-F5344CB8AC3E}">
        <p14:creationId xmlns:p14="http://schemas.microsoft.com/office/powerpoint/2010/main" val="591428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2" name="Symbol zastępczy zawartości 4">
            <a:extLst>
              <a:ext uri="{FF2B5EF4-FFF2-40B4-BE49-F238E27FC236}">
                <a16:creationId xmlns:a16="http://schemas.microsoft.com/office/drawing/2014/main" id="{696F1021-45C8-A3EE-6B66-8187E0314732}"/>
              </a:ext>
            </a:extLst>
          </p:cNvPr>
          <p:cNvPicPr>
            <a:picLocks noChangeAspect="1"/>
          </p:cNvPicPr>
          <p:nvPr/>
        </p:nvPicPr>
        <p:blipFill>
          <a:blip r:embed="rId2"/>
          <a:stretch>
            <a:fillRect/>
          </a:stretch>
        </p:blipFill>
        <p:spPr>
          <a:xfrm>
            <a:off x="5163282" y="1201003"/>
            <a:ext cx="2125878" cy="4107976"/>
          </a:xfrm>
          <a:prstGeom prst="rect">
            <a:avLst/>
          </a:prstGeom>
        </p:spPr>
      </p:pic>
    </p:spTree>
    <p:extLst>
      <p:ext uri="{BB962C8B-B14F-4D97-AF65-F5344CB8AC3E}">
        <p14:creationId xmlns:p14="http://schemas.microsoft.com/office/powerpoint/2010/main" val="82470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2" name="Symbol zastępczy zawartości 4">
            <a:extLst>
              <a:ext uri="{FF2B5EF4-FFF2-40B4-BE49-F238E27FC236}">
                <a16:creationId xmlns:a16="http://schemas.microsoft.com/office/drawing/2014/main" id="{624B92F5-1E32-3B75-74A0-18EC5F6F59C6}"/>
              </a:ext>
            </a:extLst>
          </p:cNvPr>
          <p:cNvPicPr>
            <a:picLocks noChangeAspect="1"/>
          </p:cNvPicPr>
          <p:nvPr/>
        </p:nvPicPr>
        <p:blipFill>
          <a:blip r:embed="rId2"/>
          <a:stretch>
            <a:fillRect/>
          </a:stretch>
        </p:blipFill>
        <p:spPr>
          <a:xfrm>
            <a:off x="5034909" y="1201003"/>
            <a:ext cx="2382625" cy="4107976"/>
          </a:xfrm>
          <a:prstGeom prst="rect">
            <a:avLst/>
          </a:prstGeom>
        </p:spPr>
      </p:pic>
    </p:spTree>
    <p:extLst>
      <p:ext uri="{BB962C8B-B14F-4D97-AF65-F5344CB8AC3E}">
        <p14:creationId xmlns:p14="http://schemas.microsoft.com/office/powerpoint/2010/main" val="454143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2" name="Symbol zastępczy zawartości 4">
            <a:extLst>
              <a:ext uri="{FF2B5EF4-FFF2-40B4-BE49-F238E27FC236}">
                <a16:creationId xmlns:a16="http://schemas.microsoft.com/office/drawing/2014/main" id="{0A46DBF4-7617-0162-7A7B-14BCB6C67F9D}"/>
              </a:ext>
            </a:extLst>
          </p:cNvPr>
          <p:cNvPicPr>
            <a:picLocks noChangeAspect="1"/>
          </p:cNvPicPr>
          <p:nvPr/>
        </p:nvPicPr>
        <p:blipFill>
          <a:blip r:embed="rId2"/>
          <a:stretch>
            <a:fillRect/>
          </a:stretch>
        </p:blipFill>
        <p:spPr>
          <a:xfrm>
            <a:off x="4891354" y="1201003"/>
            <a:ext cx="2669734" cy="4107976"/>
          </a:xfrm>
          <a:prstGeom prst="rect">
            <a:avLst/>
          </a:prstGeom>
        </p:spPr>
      </p:pic>
    </p:spTree>
    <p:extLst>
      <p:ext uri="{BB962C8B-B14F-4D97-AF65-F5344CB8AC3E}">
        <p14:creationId xmlns:p14="http://schemas.microsoft.com/office/powerpoint/2010/main" val="3901810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5">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2" name="Symbol zastępczy zawartości 4">
            <a:extLst>
              <a:ext uri="{FF2B5EF4-FFF2-40B4-BE49-F238E27FC236}">
                <a16:creationId xmlns:a16="http://schemas.microsoft.com/office/drawing/2014/main" id="{74FEE249-EA7F-DFD6-FA0F-1E8190702367}"/>
              </a:ext>
            </a:extLst>
          </p:cNvPr>
          <p:cNvPicPr>
            <a:picLocks noChangeAspect="1"/>
          </p:cNvPicPr>
          <p:nvPr/>
        </p:nvPicPr>
        <p:blipFill>
          <a:blip r:embed="rId2"/>
          <a:stretch>
            <a:fillRect/>
          </a:stretch>
        </p:blipFill>
        <p:spPr>
          <a:xfrm>
            <a:off x="3734938" y="1791974"/>
            <a:ext cx="5791199" cy="3069335"/>
          </a:xfrm>
          <a:prstGeom prst="rect">
            <a:avLst/>
          </a:prstGeom>
        </p:spPr>
      </p:pic>
    </p:spTree>
    <p:extLst>
      <p:ext uri="{BB962C8B-B14F-4D97-AF65-F5344CB8AC3E}">
        <p14:creationId xmlns:p14="http://schemas.microsoft.com/office/powerpoint/2010/main" val="1771633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11C63C-78A9-4946-0E62-134448C21298}"/>
              </a:ext>
            </a:extLst>
          </p:cNvPr>
          <p:cNvSpPr>
            <a:spLocks noGrp="1"/>
          </p:cNvSpPr>
          <p:nvPr>
            <p:ph type="title"/>
          </p:nvPr>
        </p:nvSpPr>
        <p:spPr/>
        <p:txBody>
          <a:bodyPr/>
          <a:lstStyle/>
          <a:p>
            <a:endParaRPr lang="en-US"/>
          </a:p>
        </p:txBody>
      </p:sp>
      <p:pic>
        <p:nvPicPr>
          <p:cNvPr id="5" name="Symbol zastępczy zawartości 4">
            <a:extLst>
              <a:ext uri="{FF2B5EF4-FFF2-40B4-BE49-F238E27FC236}">
                <a16:creationId xmlns:a16="http://schemas.microsoft.com/office/drawing/2014/main" id="{D05C3C18-9272-8177-5475-4B1981508029}"/>
              </a:ext>
            </a:extLst>
          </p:cNvPr>
          <p:cNvPicPr>
            <a:picLocks noGrp="1" noChangeAspect="1"/>
          </p:cNvPicPr>
          <p:nvPr>
            <p:ph idx="1"/>
          </p:nvPr>
        </p:nvPicPr>
        <p:blipFill>
          <a:blip r:embed="rId2"/>
          <a:stretch>
            <a:fillRect/>
          </a:stretch>
        </p:blipFill>
        <p:spPr>
          <a:xfrm>
            <a:off x="2773392" y="2240921"/>
            <a:ext cx="6645216" cy="3520745"/>
          </a:xfrm>
        </p:spPr>
      </p:pic>
    </p:spTree>
    <p:extLst>
      <p:ext uri="{BB962C8B-B14F-4D97-AF65-F5344CB8AC3E}">
        <p14:creationId xmlns:p14="http://schemas.microsoft.com/office/powerpoint/2010/main" val="2024971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az 2">
            <a:extLst>
              <a:ext uri="{FF2B5EF4-FFF2-40B4-BE49-F238E27FC236}">
                <a16:creationId xmlns:a16="http://schemas.microsoft.com/office/drawing/2014/main" id="{55AF4732-0B77-CD6A-6266-CA0BC1ED54EA}"/>
              </a:ext>
            </a:extLst>
          </p:cNvPr>
          <p:cNvPicPr>
            <a:picLocks noChangeAspect="1"/>
          </p:cNvPicPr>
          <p:nvPr/>
        </p:nvPicPr>
        <p:blipFill>
          <a:blip r:embed="rId2"/>
          <a:stretch>
            <a:fillRect/>
          </a:stretch>
        </p:blipFill>
        <p:spPr>
          <a:xfrm>
            <a:off x="2428651" y="130629"/>
            <a:ext cx="7117284" cy="6591718"/>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9007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2A7713F-9B87-3E7D-7EC2-B51C8E8E91FB}"/>
              </a:ext>
            </a:extLst>
          </p:cNvPr>
          <p:cNvSpPr>
            <a:spLocks noGrp="1"/>
          </p:cNvSpPr>
          <p:nvPr>
            <p:ph type="title"/>
          </p:nvPr>
        </p:nvSpPr>
        <p:spPr>
          <a:xfrm>
            <a:off x="466722" y="586855"/>
            <a:ext cx="3201366" cy="3387497"/>
          </a:xfrm>
        </p:spPr>
        <p:txBody>
          <a:bodyPr anchor="b">
            <a:normAutofit/>
          </a:bodyPr>
          <a:lstStyle/>
          <a:p>
            <a:pPr algn="r"/>
            <a:r>
              <a:rPr lang="pl-PL" sz="4000">
                <a:solidFill>
                  <a:srgbClr val="FFFFFF"/>
                </a:solidFill>
              </a:rPr>
              <a:t>Workers basic statistic </a:t>
            </a:r>
            <a:endParaRPr lang="en-US" sz="4000">
              <a:solidFill>
                <a:srgbClr val="FFFFFF"/>
              </a:solidFill>
            </a:endParaRPr>
          </a:p>
        </p:txBody>
      </p:sp>
      <p:sp>
        <p:nvSpPr>
          <p:cNvPr id="3" name="Symbol zastępczy zawartości 2">
            <a:extLst>
              <a:ext uri="{FF2B5EF4-FFF2-40B4-BE49-F238E27FC236}">
                <a16:creationId xmlns:a16="http://schemas.microsoft.com/office/drawing/2014/main" id="{1E978B87-1C75-88A3-BD01-C67D59991DB6}"/>
              </a:ext>
            </a:extLst>
          </p:cNvPr>
          <p:cNvSpPr>
            <a:spLocks noGrp="1"/>
          </p:cNvSpPr>
          <p:nvPr>
            <p:ph idx="1"/>
          </p:nvPr>
        </p:nvSpPr>
        <p:spPr>
          <a:xfrm>
            <a:off x="4810259" y="649480"/>
            <a:ext cx="6555347" cy="5546047"/>
          </a:xfrm>
        </p:spPr>
        <p:txBody>
          <a:bodyPr anchor="ctr">
            <a:normAutofit/>
          </a:bodyPr>
          <a:lstStyle/>
          <a:p>
            <a:pPr marL="0" indent="0">
              <a:buNone/>
            </a:pPr>
            <a:r>
              <a:rPr lang="en-US" sz="2000"/>
              <a:t>In the EU-27, approximately 10 million persons are employed in the transport and storage services sector (including postal and courier activities), which represents 5.2 % of the total workforce.</a:t>
            </a:r>
            <a:endParaRPr lang="pl-PL" sz="2000"/>
          </a:p>
          <a:p>
            <a:pPr marL="0" indent="0">
              <a:buNone/>
            </a:pPr>
            <a:r>
              <a:rPr lang="en-US" sz="2000"/>
              <a:t>Approximately 53 % of them work in land transport (road, rail and pipelines), 3 % in water transport (sea and inland waterways), 4 % in air transport, 26 % in warehousing and supporting and transport activities (such as cargo handling, storage and warehousing), and the remaining 14 % in postal and courier activities.</a:t>
            </a:r>
            <a:endParaRPr lang="pl-PL" sz="2000"/>
          </a:p>
          <a:p>
            <a:pPr marL="0" indent="0">
              <a:buNone/>
            </a:pPr>
            <a:r>
              <a:rPr lang="en-US" sz="2000"/>
              <a:t>Women are underrepresented in the EU’s transport sector’s workforce (22 %).</a:t>
            </a:r>
            <a:endParaRPr lang="pl-PL" sz="2000"/>
          </a:p>
          <a:p>
            <a:pPr marL="0" indent="0">
              <a:buNone/>
            </a:pPr>
            <a:r>
              <a:rPr lang="en-US" sz="2000"/>
              <a:t>An analysis by age of the EU transport workforce in 2015 shows that the share for persons aged 30-49 years was similar to that for the whole economy, but the share of older workers was higher in the transport sector (36.9 % are aged 50-64 years), while the share of younger workers was lower (12.1 % are aged 15-29 years). </a:t>
            </a:r>
          </a:p>
        </p:txBody>
      </p:sp>
    </p:spTree>
    <p:extLst>
      <p:ext uri="{BB962C8B-B14F-4D97-AF65-F5344CB8AC3E}">
        <p14:creationId xmlns:p14="http://schemas.microsoft.com/office/powerpoint/2010/main" val="2273077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zawartości 4">
            <a:extLst>
              <a:ext uri="{FF2B5EF4-FFF2-40B4-BE49-F238E27FC236}">
                <a16:creationId xmlns:a16="http://schemas.microsoft.com/office/drawing/2014/main" id="{70182EDA-3428-7D9A-986D-D0E5B18A34D9}"/>
              </a:ext>
            </a:extLst>
          </p:cNvPr>
          <p:cNvPicPr>
            <a:picLocks noGrp="1" noChangeAspect="1"/>
          </p:cNvPicPr>
          <p:nvPr>
            <p:ph idx="1"/>
          </p:nvPr>
        </p:nvPicPr>
        <p:blipFill>
          <a:blip r:embed="rId2"/>
          <a:stretch>
            <a:fillRect/>
          </a:stretch>
        </p:blipFill>
        <p:spPr>
          <a:xfrm>
            <a:off x="3310466" y="643466"/>
            <a:ext cx="5571067" cy="5571067"/>
          </a:xfrm>
          <a:prstGeom prst="rect">
            <a:avLst/>
          </a:prstGeom>
        </p:spPr>
      </p:pic>
    </p:spTree>
    <p:extLst>
      <p:ext uri="{BB962C8B-B14F-4D97-AF65-F5344CB8AC3E}">
        <p14:creationId xmlns:p14="http://schemas.microsoft.com/office/powerpoint/2010/main" val="4034027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E4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zawartości 4">
            <a:extLst>
              <a:ext uri="{FF2B5EF4-FFF2-40B4-BE49-F238E27FC236}">
                <a16:creationId xmlns:a16="http://schemas.microsoft.com/office/drawing/2014/main" id="{1B37B8D4-D612-08B4-510C-3318B1F6B1D3}"/>
              </a:ext>
            </a:extLst>
          </p:cNvPr>
          <p:cNvPicPr>
            <a:picLocks noGrp="1" noChangeAspect="1"/>
          </p:cNvPicPr>
          <p:nvPr>
            <p:ph idx="1"/>
          </p:nvPr>
        </p:nvPicPr>
        <p:blipFill>
          <a:blip r:embed="rId2"/>
          <a:stretch>
            <a:fillRect/>
          </a:stretch>
        </p:blipFill>
        <p:spPr>
          <a:xfrm>
            <a:off x="643467" y="1179831"/>
            <a:ext cx="10905066" cy="4498338"/>
          </a:xfrm>
          <a:prstGeom prst="rect">
            <a:avLst/>
          </a:prstGeom>
        </p:spPr>
      </p:pic>
    </p:spTree>
    <p:extLst>
      <p:ext uri="{BB962C8B-B14F-4D97-AF65-F5344CB8AC3E}">
        <p14:creationId xmlns:p14="http://schemas.microsoft.com/office/powerpoint/2010/main" val="4105339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BBF2C7E-52DD-915E-84F7-622DDAFD0418}"/>
              </a:ext>
            </a:extLst>
          </p:cNvPr>
          <p:cNvSpPr>
            <a:spLocks noGrp="1"/>
          </p:cNvSpPr>
          <p:nvPr>
            <p:ph type="title"/>
          </p:nvPr>
        </p:nvSpPr>
        <p:spPr>
          <a:xfrm>
            <a:off x="466722" y="586855"/>
            <a:ext cx="3201366" cy="3387497"/>
          </a:xfrm>
        </p:spPr>
        <p:txBody>
          <a:bodyPr anchor="b">
            <a:normAutofit/>
          </a:bodyPr>
          <a:lstStyle/>
          <a:p>
            <a:pPr algn="r"/>
            <a:r>
              <a:rPr lang="en-US" sz="4000" b="0" i="0">
                <a:solidFill>
                  <a:srgbClr val="FFFFFF"/>
                </a:solidFill>
                <a:effectLst/>
                <a:latin typeface="arial" panose="020B0604020202020204" pitchFamily="34" charset="0"/>
              </a:rPr>
              <a:t>Milestones for a smart and sustainable future</a:t>
            </a:r>
            <a:br>
              <a:rPr lang="en-US" sz="4000" b="0" i="0">
                <a:solidFill>
                  <a:srgbClr val="FFFFFF"/>
                </a:solidFill>
                <a:effectLst/>
                <a:latin typeface="arial" panose="020B0604020202020204" pitchFamily="34" charset="0"/>
              </a:rPr>
            </a:br>
            <a:endParaRPr lang="en-US" sz="4000">
              <a:solidFill>
                <a:srgbClr val="FFFFFF"/>
              </a:solidFill>
            </a:endParaRPr>
          </a:p>
        </p:txBody>
      </p:sp>
      <p:sp>
        <p:nvSpPr>
          <p:cNvPr id="3" name="Symbol zastępczy zawartości 2">
            <a:extLst>
              <a:ext uri="{FF2B5EF4-FFF2-40B4-BE49-F238E27FC236}">
                <a16:creationId xmlns:a16="http://schemas.microsoft.com/office/drawing/2014/main" id="{B179A2C3-00AD-3578-ED44-A089F329C81A}"/>
              </a:ext>
            </a:extLst>
          </p:cNvPr>
          <p:cNvSpPr>
            <a:spLocks noGrp="1"/>
          </p:cNvSpPr>
          <p:nvPr>
            <p:ph idx="1"/>
          </p:nvPr>
        </p:nvSpPr>
        <p:spPr>
          <a:xfrm>
            <a:off x="4810259" y="649480"/>
            <a:ext cx="6555347" cy="5546047"/>
          </a:xfrm>
        </p:spPr>
        <p:txBody>
          <a:bodyPr anchor="ctr">
            <a:normAutofit/>
          </a:bodyPr>
          <a:lstStyle/>
          <a:p>
            <a:pPr marL="0" indent="0" algn="just">
              <a:buNone/>
            </a:pPr>
            <a:r>
              <a:rPr lang="en-US" sz="2400" b="0" i="0" dirty="0">
                <a:effectLst/>
                <a:latin typeface="arial" panose="020B0604020202020204" pitchFamily="34" charset="0"/>
              </a:rPr>
              <a:t>By 2030</a:t>
            </a:r>
          </a:p>
          <a:p>
            <a:pPr algn="just">
              <a:buFont typeface="Arial" panose="020B0604020202020204" pitchFamily="34" charset="0"/>
              <a:buChar char="•"/>
            </a:pPr>
            <a:r>
              <a:rPr lang="en-US" sz="2400" b="0" i="0" dirty="0">
                <a:effectLst/>
                <a:latin typeface="arial" panose="020B0604020202020204" pitchFamily="34" charset="0"/>
              </a:rPr>
              <a:t>at least 30 million zero-emission cars will be in operation on European roads</a:t>
            </a:r>
          </a:p>
          <a:p>
            <a:pPr algn="just">
              <a:buFont typeface="Arial" panose="020B0604020202020204" pitchFamily="34" charset="0"/>
              <a:buChar char="•"/>
            </a:pPr>
            <a:r>
              <a:rPr lang="en-US" sz="2400" b="0" i="0" dirty="0">
                <a:effectLst/>
                <a:latin typeface="arial" panose="020B0604020202020204" pitchFamily="34" charset="0"/>
              </a:rPr>
              <a:t>100 European cities will be climate neutral.</a:t>
            </a:r>
          </a:p>
          <a:p>
            <a:pPr algn="just">
              <a:buFont typeface="Arial" panose="020B0604020202020204" pitchFamily="34" charset="0"/>
              <a:buChar char="•"/>
            </a:pPr>
            <a:r>
              <a:rPr lang="en-US" sz="2400" b="0" i="0" dirty="0">
                <a:effectLst/>
                <a:latin typeface="arial" panose="020B0604020202020204" pitchFamily="34" charset="0"/>
              </a:rPr>
              <a:t>high-speed rail traffic will double across Europe</a:t>
            </a:r>
          </a:p>
          <a:p>
            <a:pPr algn="just">
              <a:buFont typeface="Arial" panose="020B0604020202020204" pitchFamily="34" charset="0"/>
              <a:buChar char="•"/>
            </a:pPr>
            <a:r>
              <a:rPr lang="en-US" sz="2400" b="0" i="0" dirty="0">
                <a:effectLst/>
                <a:latin typeface="arial" panose="020B0604020202020204" pitchFamily="34" charset="0"/>
              </a:rPr>
              <a:t>scheduled collective travel for journeys under 500 km should be carbon neutral</a:t>
            </a:r>
          </a:p>
          <a:p>
            <a:pPr algn="just">
              <a:buFont typeface="Arial" panose="020B0604020202020204" pitchFamily="34" charset="0"/>
              <a:buChar char="•"/>
            </a:pPr>
            <a:r>
              <a:rPr lang="en-US" sz="2400" b="0" i="0" dirty="0">
                <a:effectLst/>
                <a:latin typeface="arial" panose="020B0604020202020204" pitchFamily="34" charset="0"/>
              </a:rPr>
              <a:t>automated mobility will be deployed at large scale</a:t>
            </a:r>
          </a:p>
          <a:p>
            <a:pPr algn="just">
              <a:buFont typeface="Arial" panose="020B0604020202020204" pitchFamily="34" charset="0"/>
              <a:buChar char="•"/>
            </a:pPr>
            <a:r>
              <a:rPr lang="en-US" sz="2400" b="0" i="0" dirty="0">
                <a:effectLst/>
                <a:latin typeface="arial" panose="020B0604020202020204" pitchFamily="34" charset="0"/>
              </a:rPr>
              <a:t>zero-emission marine vessels will be market-ready</a:t>
            </a:r>
          </a:p>
          <a:p>
            <a:endParaRPr lang="en-US" sz="2000" dirty="0"/>
          </a:p>
        </p:txBody>
      </p:sp>
    </p:spTree>
    <p:extLst>
      <p:ext uri="{BB962C8B-B14F-4D97-AF65-F5344CB8AC3E}">
        <p14:creationId xmlns:p14="http://schemas.microsoft.com/office/powerpoint/2010/main" val="2767853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288CD57-A94B-5AC0-4D6F-4D902EB50C28}"/>
              </a:ext>
            </a:extLst>
          </p:cNvPr>
          <p:cNvSpPr>
            <a:spLocks noGrp="1"/>
          </p:cNvSpPr>
          <p:nvPr>
            <p:ph type="title"/>
          </p:nvPr>
        </p:nvSpPr>
        <p:spPr>
          <a:xfrm>
            <a:off x="466722" y="586855"/>
            <a:ext cx="3201366" cy="3387497"/>
          </a:xfrm>
        </p:spPr>
        <p:txBody>
          <a:bodyPr anchor="b">
            <a:normAutofit/>
          </a:bodyPr>
          <a:lstStyle/>
          <a:p>
            <a:pPr algn="r"/>
            <a:r>
              <a:rPr lang="pl-PL" sz="4000">
                <a:solidFill>
                  <a:srgbClr val="FFFFFF"/>
                </a:solidFill>
              </a:rPr>
              <a:t>Road transport</a:t>
            </a:r>
            <a:endParaRPr lang="en-US" sz="4000">
              <a:solidFill>
                <a:srgbClr val="FFFFFF"/>
              </a:solidFill>
            </a:endParaRPr>
          </a:p>
        </p:txBody>
      </p:sp>
      <p:sp>
        <p:nvSpPr>
          <p:cNvPr id="3" name="Symbol zastępczy zawartości 2">
            <a:extLst>
              <a:ext uri="{FF2B5EF4-FFF2-40B4-BE49-F238E27FC236}">
                <a16:creationId xmlns:a16="http://schemas.microsoft.com/office/drawing/2014/main" id="{60217B85-63F3-B32B-7B76-084420AF09B5}"/>
              </a:ext>
            </a:extLst>
          </p:cNvPr>
          <p:cNvSpPr>
            <a:spLocks noGrp="1"/>
          </p:cNvSpPr>
          <p:nvPr>
            <p:ph idx="1"/>
          </p:nvPr>
        </p:nvSpPr>
        <p:spPr>
          <a:xfrm>
            <a:off x="4810259" y="649480"/>
            <a:ext cx="6555347" cy="5546047"/>
          </a:xfrm>
        </p:spPr>
        <p:txBody>
          <a:bodyPr anchor="ctr">
            <a:normAutofit/>
          </a:bodyPr>
          <a:lstStyle/>
          <a:p>
            <a:pPr marL="0" indent="0" algn="just">
              <a:buNone/>
            </a:pPr>
            <a:r>
              <a:rPr lang="en-US" sz="2000" dirty="0"/>
              <a:t>Road transport consists of various transport modes: private cars, taxi, bicycles, light commercial and heavy-duty vehicles (LCVs and HDVs), city buses and long-distance coaches. Road transport is essential to the economy in terms of its contribution to GDP as well as employment. </a:t>
            </a:r>
            <a:endParaRPr lang="pl-PL" sz="2000" dirty="0"/>
          </a:p>
          <a:p>
            <a:pPr marL="0" indent="0" algn="just">
              <a:buNone/>
            </a:pPr>
            <a:r>
              <a:rPr lang="pl-PL" sz="2000" dirty="0"/>
              <a:t>T</a:t>
            </a:r>
            <a:r>
              <a:rPr lang="en-US" sz="2000" dirty="0"/>
              <a:t>he modal share of commercial road transport in 2021 was 54% in freight and 78% in passenger transport. The sector employs around 5.2 million people in the EU and therefore is by far the single largest transport sector in terms of employment. With an employment growth rate of more than 15% between</a:t>
            </a:r>
            <a:r>
              <a:rPr lang="pl-PL" sz="2000" dirty="0"/>
              <a:t> </a:t>
            </a:r>
            <a:r>
              <a:rPr lang="en-US" sz="2000" dirty="0"/>
              <a:t>2012 and 2020, road transport also experienced the strongest growth in terms of employment of all transport modes</a:t>
            </a:r>
            <a:r>
              <a:rPr lang="pl-PL" sz="2000" dirty="0"/>
              <a:t>.</a:t>
            </a:r>
            <a:endParaRPr lang="en-US" sz="2000" dirty="0"/>
          </a:p>
        </p:txBody>
      </p:sp>
    </p:spTree>
    <p:extLst>
      <p:ext uri="{BB962C8B-B14F-4D97-AF65-F5344CB8AC3E}">
        <p14:creationId xmlns:p14="http://schemas.microsoft.com/office/powerpoint/2010/main" val="2636857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CA0439A-DFAC-7880-91FF-50C6C4147094}"/>
              </a:ext>
            </a:extLst>
          </p:cNvPr>
          <p:cNvSpPr>
            <a:spLocks noGrp="1"/>
          </p:cNvSpPr>
          <p:nvPr>
            <p:ph type="title"/>
          </p:nvPr>
        </p:nvSpPr>
        <p:spPr>
          <a:xfrm>
            <a:off x="466722" y="586855"/>
            <a:ext cx="3201366" cy="3387497"/>
          </a:xfrm>
        </p:spPr>
        <p:txBody>
          <a:bodyPr anchor="b">
            <a:normAutofit/>
          </a:bodyPr>
          <a:lstStyle/>
          <a:p>
            <a:pPr algn="r"/>
            <a:r>
              <a:rPr lang="pl-PL" sz="4000">
                <a:solidFill>
                  <a:srgbClr val="FFFFFF"/>
                </a:solidFill>
              </a:rPr>
              <a:t>Road transport</a:t>
            </a:r>
            <a:endParaRPr lang="en-US" sz="4000">
              <a:solidFill>
                <a:srgbClr val="FFFFFF"/>
              </a:solidFill>
            </a:endParaRPr>
          </a:p>
        </p:txBody>
      </p:sp>
      <p:sp>
        <p:nvSpPr>
          <p:cNvPr id="3" name="Symbol zastępczy zawartości 2">
            <a:extLst>
              <a:ext uri="{FF2B5EF4-FFF2-40B4-BE49-F238E27FC236}">
                <a16:creationId xmlns:a16="http://schemas.microsoft.com/office/drawing/2014/main" id="{D407A418-FD89-650D-404E-A54786D75BF9}"/>
              </a:ext>
            </a:extLst>
          </p:cNvPr>
          <p:cNvSpPr>
            <a:spLocks noGrp="1"/>
          </p:cNvSpPr>
          <p:nvPr>
            <p:ph idx="1"/>
          </p:nvPr>
        </p:nvSpPr>
        <p:spPr>
          <a:xfrm>
            <a:off x="4810259" y="649480"/>
            <a:ext cx="6555347" cy="5546047"/>
          </a:xfrm>
        </p:spPr>
        <p:txBody>
          <a:bodyPr anchor="ctr">
            <a:normAutofit/>
          </a:bodyPr>
          <a:lstStyle/>
          <a:p>
            <a:pPr marL="0" indent="0" algn="just">
              <a:buNone/>
            </a:pPr>
            <a:r>
              <a:rPr lang="en-US" sz="2000" dirty="0"/>
              <a:t>The average age of truck drivers is high with more than one third of them being over 55.4 There is a low share of young drivers under 25 years of age (6% for freight and 5% for passenger transport), despite high youth unemployment in many countries</a:t>
            </a:r>
            <a:r>
              <a:rPr lang="pl-PL" sz="2000" dirty="0"/>
              <a:t>.</a:t>
            </a:r>
          </a:p>
          <a:p>
            <a:pPr marL="0" indent="0" algn="just">
              <a:buNone/>
            </a:pPr>
            <a:r>
              <a:rPr lang="en-US" sz="2000" dirty="0"/>
              <a:t>Women also make up only a small percentage of truck drivers, despite significant levels of female unemployment in some countries. Spain, for example, has one of Europe’s highest rates of female unemployment (14%), yet one of the lowest shares of female truck drivers (2%), in contrast to a comparable share of female bus and coach drivers (12%) </a:t>
            </a:r>
            <a:endParaRPr lang="pl-PL" sz="2000" dirty="0"/>
          </a:p>
          <a:p>
            <a:pPr marL="0" indent="0" algn="just">
              <a:buNone/>
            </a:pPr>
            <a:r>
              <a:rPr lang="en-US" sz="2000" dirty="0"/>
              <a:t>According to data gathered by the International Road Transport Union (IRU), without action to make the driver profession more attractive, the EU could lack over 2 million drivers by 2026, impacting half of all freight movements and millions of passenger journeys</a:t>
            </a:r>
            <a:r>
              <a:rPr lang="pl-PL" sz="2000" dirty="0"/>
              <a:t>.</a:t>
            </a:r>
            <a:endParaRPr lang="en-US" sz="2000" dirty="0"/>
          </a:p>
        </p:txBody>
      </p:sp>
    </p:spTree>
    <p:extLst>
      <p:ext uri="{BB962C8B-B14F-4D97-AF65-F5344CB8AC3E}">
        <p14:creationId xmlns:p14="http://schemas.microsoft.com/office/powerpoint/2010/main" val="3751476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FC9B279-D963-E70E-E4FB-C9C8731EF90C}"/>
              </a:ext>
            </a:extLst>
          </p:cNvPr>
          <p:cNvSpPr>
            <a:spLocks noGrp="1"/>
          </p:cNvSpPr>
          <p:nvPr>
            <p:ph type="title"/>
          </p:nvPr>
        </p:nvSpPr>
        <p:spPr>
          <a:xfrm>
            <a:off x="466722" y="586855"/>
            <a:ext cx="3201366" cy="3387497"/>
          </a:xfrm>
        </p:spPr>
        <p:txBody>
          <a:bodyPr anchor="b">
            <a:normAutofit/>
          </a:bodyPr>
          <a:lstStyle/>
          <a:p>
            <a:pPr algn="r"/>
            <a:r>
              <a:rPr lang="pl-PL" sz="4000">
                <a:solidFill>
                  <a:srgbClr val="FFFFFF"/>
                </a:solidFill>
              </a:rPr>
              <a:t>Road transport</a:t>
            </a:r>
            <a:endParaRPr lang="en-US" sz="4000">
              <a:solidFill>
                <a:srgbClr val="FFFFFF"/>
              </a:solidFill>
            </a:endParaRPr>
          </a:p>
        </p:txBody>
      </p:sp>
      <p:sp>
        <p:nvSpPr>
          <p:cNvPr id="3" name="Symbol zastępczy zawartości 2">
            <a:extLst>
              <a:ext uri="{FF2B5EF4-FFF2-40B4-BE49-F238E27FC236}">
                <a16:creationId xmlns:a16="http://schemas.microsoft.com/office/drawing/2014/main" id="{24DCE8FA-C801-7B5C-79B4-7621C7133EB2}"/>
              </a:ext>
            </a:extLst>
          </p:cNvPr>
          <p:cNvSpPr>
            <a:spLocks noGrp="1"/>
          </p:cNvSpPr>
          <p:nvPr>
            <p:ph idx="1"/>
          </p:nvPr>
        </p:nvSpPr>
        <p:spPr>
          <a:xfrm>
            <a:off x="4810259" y="649480"/>
            <a:ext cx="6555347" cy="5546047"/>
          </a:xfrm>
        </p:spPr>
        <p:txBody>
          <a:bodyPr anchor="ctr">
            <a:normAutofit/>
          </a:bodyPr>
          <a:lstStyle/>
          <a:p>
            <a:pPr marL="0" indent="0" algn="just">
              <a:buNone/>
            </a:pPr>
            <a:r>
              <a:rPr lang="pl-PL" sz="3600" dirty="0"/>
              <a:t>E</a:t>
            </a:r>
            <a:r>
              <a:rPr lang="en-US" sz="3600" dirty="0"/>
              <a:t>merging from results of a recent IRU company survey, more than 82% of bus and coach companies in Europe have severe or very severe difficulties to fill in driver positions. For 2023, the IRU estimates that 105,000 bus and coach driver jobs are unfilled in Europe</a:t>
            </a:r>
            <a:r>
              <a:rPr lang="pl-PL" sz="3600" dirty="0"/>
              <a:t>.</a:t>
            </a:r>
            <a:endParaRPr lang="en-US" sz="3600" dirty="0"/>
          </a:p>
        </p:txBody>
      </p:sp>
    </p:spTree>
    <p:extLst>
      <p:ext uri="{BB962C8B-B14F-4D97-AF65-F5344CB8AC3E}">
        <p14:creationId xmlns:p14="http://schemas.microsoft.com/office/powerpoint/2010/main" val="2620046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07164B-D30B-D232-ACF3-94B72D2E9F29}"/>
              </a:ext>
            </a:extLst>
          </p:cNvPr>
          <p:cNvSpPr>
            <a:spLocks noGrp="1"/>
          </p:cNvSpPr>
          <p:nvPr>
            <p:ph type="title"/>
          </p:nvPr>
        </p:nvSpPr>
        <p:spPr/>
        <p:txBody>
          <a:bodyPr/>
          <a:lstStyle/>
          <a:p>
            <a:r>
              <a:rPr lang="en-US" dirty="0"/>
              <a:t>Mobility-as-</a:t>
            </a:r>
            <a:r>
              <a:rPr lang="en-US" dirty="0" err="1"/>
              <a:t>aService</a:t>
            </a:r>
            <a:r>
              <a:rPr lang="en-US" dirty="0"/>
              <a:t> (</a:t>
            </a:r>
            <a:r>
              <a:rPr lang="en-US" dirty="0" err="1"/>
              <a:t>MaaS</a:t>
            </a:r>
            <a:r>
              <a:rPr lang="en-US" dirty="0"/>
              <a:t>) and Transport-as-a-Service (TaaS)</a:t>
            </a:r>
          </a:p>
        </p:txBody>
      </p:sp>
      <p:sp>
        <p:nvSpPr>
          <p:cNvPr id="3" name="Symbol zastępczy zawartości 2">
            <a:extLst>
              <a:ext uri="{FF2B5EF4-FFF2-40B4-BE49-F238E27FC236}">
                <a16:creationId xmlns:a16="http://schemas.microsoft.com/office/drawing/2014/main" id="{9E7460C9-2991-6E44-B090-AA1F40C65F7C}"/>
              </a:ext>
            </a:extLst>
          </p:cNvPr>
          <p:cNvSpPr>
            <a:spLocks noGrp="1"/>
          </p:cNvSpPr>
          <p:nvPr>
            <p:ph idx="1"/>
          </p:nvPr>
        </p:nvSpPr>
        <p:spPr/>
        <p:txBody>
          <a:bodyPr/>
          <a:lstStyle/>
          <a:p>
            <a:pPr marL="0" indent="0" algn="just">
              <a:buNone/>
            </a:pPr>
            <a:r>
              <a:rPr lang="en-US" dirty="0"/>
              <a:t>During the past decade and triggered by a combination of different societal, technological and other factors (e.g. the Covid-19 crisis), </a:t>
            </a:r>
            <a:r>
              <a:rPr lang="en-US" dirty="0">
                <a:solidFill>
                  <a:srgbClr val="FF0000"/>
                </a:solidFill>
              </a:rPr>
              <a:t>new services and business models in urban mobility and logistics have emerged that have created new business and employment opportunities around Mobility-as-</a:t>
            </a:r>
            <a:r>
              <a:rPr lang="en-US" dirty="0" err="1">
                <a:solidFill>
                  <a:srgbClr val="FF0000"/>
                </a:solidFill>
              </a:rPr>
              <a:t>aService</a:t>
            </a:r>
            <a:r>
              <a:rPr lang="en-US" dirty="0">
                <a:solidFill>
                  <a:srgbClr val="FF0000"/>
                </a:solidFill>
              </a:rPr>
              <a:t> (</a:t>
            </a:r>
            <a:r>
              <a:rPr lang="en-US" dirty="0" err="1">
                <a:solidFill>
                  <a:srgbClr val="FF0000"/>
                </a:solidFill>
              </a:rPr>
              <a:t>MaaS</a:t>
            </a:r>
            <a:r>
              <a:rPr lang="en-US" dirty="0">
                <a:solidFill>
                  <a:srgbClr val="FF0000"/>
                </a:solidFill>
              </a:rPr>
              <a:t>) and Transport-as-a-Service (TaaS</a:t>
            </a:r>
            <a:r>
              <a:rPr lang="en-US" dirty="0"/>
              <a:t>): digital platforms and apps for existing and new mobility offers, platforms for freight exchange or on-demand ride-hailing services; by car and cycle sharing, ride hailing services, ride-sharing, electric scooters, </a:t>
            </a:r>
            <a:r>
              <a:rPr lang="en-US" dirty="0" err="1"/>
              <a:t>etc</a:t>
            </a:r>
            <a:endParaRPr lang="en-US" dirty="0"/>
          </a:p>
        </p:txBody>
      </p:sp>
    </p:spTree>
    <p:extLst>
      <p:ext uri="{BB962C8B-B14F-4D97-AF65-F5344CB8AC3E}">
        <p14:creationId xmlns:p14="http://schemas.microsoft.com/office/powerpoint/2010/main" val="2999309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ytuł 1">
            <a:extLst>
              <a:ext uri="{FF2B5EF4-FFF2-40B4-BE49-F238E27FC236}">
                <a16:creationId xmlns:a16="http://schemas.microsoft.com/office/drawing/2014/main" id="{561E3E88-D5FA-EB60-154E-80E33139A32E}"/>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Mobility-as-aService</a:t>
            </a:r>
          </a:p>
        </p:txBody>
      </p:sp>
      <p:pic>
        <p:nvPicPr>
          <p:cNvPr id="5" name="Symbol zastępczy zawartości 4">
            <a:extLst>
              <a:ext uri="{FF2B5EF4-FFF2-40B4-BE49-F238E27FC236}">
                <a16:creationId xmlns:a16="http://schemas.microsoft.com/office/drawing/2014/main" id="{B15CA42C-BA5B-B3A6-64BB-FC48F5374AFE}"/>
              </a:ext>
            </a:extLst>
          </p:cNvPr>
          <p:cNvPicPr>
            <a:picLocks noGrp="1" noChangeAspect="1"/>
          </p:cNvPicPr>
          <p:nvPr>
            <p:ph idx="1"/>
          </p:nvPr>
        </p:nvPicPr>
        <p:blipFill>
          <a:blip r:embed="rId2"/>
          <a:stretch>
            <a:fillRect/>
          </a:stretch>
        </p:blipFill>
        <p:spPr>
          <a:xfrm>
            <a:off x="4502428" y="1333534"/>
            <a:ext cx="7225748" cy="4190932"/>
          </a:xfrm>
          <a:prstGeom prst="rect">
            <a:avLst/>
          </a:prstGeom>
        </p:spPr>
      </p:pic>
    </p:spTree>
    <p:extLst>
      <p:ext uri="{BB962C8B-B14F-4D97-AF65-F5344CB8AC3E}">
        <p14:creationId xmlns:p14="http://schemas.microsoft.com/office/powerpoint/2010/main" val="3869067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21AF0CD-0F68-B1A2-6E0C-CC7AE26C09E2}"/>
              </a:ext>
            </a:extLst>
          </p:cNvPr>
          <p:cNvSpPr>
            <a:spLocks noGrp="1"/>
          </p:cNvSpPr>
          <p:nvPr>
            <p:ph type="title"/>
          </p:nvPr>
        </p:nvSpPr>
        <p:spPr>
          <a:xfrm>
            <a:off x="466722" y="586855"/>
            <a:ext cx="3201366" cy="3387497"/>
          </a:xfrm>
        </p:spPr>
        <p:txBody>
          <a:bodyPr anchor="b">
            <a:normAutofit/>
          </a:bodyPr>
          <a:lstStyle/>
          <a:p>
            <a:pPr algn="r"/>
            <a:r>
              <a:rPr lang="pl-PL" sz="4000">
                <a:solidFill>
                  <a:srgbClr val="FFFFFF"/>
                </a:solidFill>
              </a:rPr>
              <a:t>Public/Private</a:t>
            </a:r>
            <a:endParaRPr lang="en-US" sz="4000">
              <a:solidFill>
                <a:srgbClr val="FFFFFF"/>
              </a:solidFill>
            </a:endParaRPr>
          </a:p>
        </p:txBody>
      </p:sp>
      <p:sp>
        <p:nvSpPr>
          <p:cNvPr id="3" name="Symbol zastępczy zawartości 2">
            <a:extLst>
              <a:ext uri="{FF2B5EF4-FFF2-40B4-BE49-F238E27FC236}">
                <a16:creationId xmlns:a16="http://schemas.microsoft.com/office/drawing/2014/main" id="{FB791562-4E08-4ED6-5ED3-10D0FB5FA8FD}"/>
              </a:ext>
            </a:extLst>
          </p:cNvPr>
          <p:cNvSpPr>
            <a:spLocks noGrp="1"/>
          </p:cNvSpPr>
          <p:nvPr>
            <p:ph idx="1"/>
          </p:nvPr>
        </p:nvSpPr>
        <p:spPr>
          <a:xfrm>
            <a:off x="4810259" y="649480"/>
            <a:ext cx="6555347" cy="5546047"/>
          </a:xfrm>
        </p:spPr>
        <p:txBody>
          <a:bodyPr anchor="ctr">
            <a:normAutofit/>
          </a:bodyPr>
          <a:lstStyle/>
          <a:p>
            <a:pPr marL="0" indent="0" algn="just">
              <a:buNone/>
            </a:pPr>
            <a:r>
              <a:rPr lang="en-US" sz="2400" dirty="0"/>
              <a:t>As highlighted in a recent research report, the old dichotomy between private and public transport already has become blurred and may disappear in the future, because automated on-demand services are flexible and more geared to individual needs than conventional public transport services. Thus, also from the perspective of policy making and regulation there might be a need to address a situation where "private transport becomes public while public transport becomes private." (</a:t>
            </a:r>
            <a:r>
              <a:rPr lang="en-US" sz="2400" dirty="0" err="1"/>
              <a:t>Weert</a:t>
            </a:r>
            <a:r>
              <a:rPr lang="en-US" sz="2400" dirty="0"/>
              <a:t> &amp; Knie, 2023)</a:t>
            </a:r>
            <a:endParaRPr lang="pl-PL" sz="2400" dirty="0"/>
          </a:p>
          <a:p>
            <a:pPr marL="0" indent="0" algn="just">
              <a:buNone/>
            </a:pPr>
            <a:r>
              <a:rPr lang="en-US" sz="2400" i="1" dirty="0" err="1"/>
              <a:t>Weert</a:t>
            </a:r>
            <a:r>
              <a:rPr lang="en-US" sz="2400" i="1" dirty="0"/>
              <a:t>, C. &amp; Knie, A., 2023. The Future of Mobility. Winners and Losers and New Options in the Public Space. WZB ed. Berlin: WZB Discussion Paper, SP III 2023-601.</a:t>
            </a:r>
          </a:p>
        </p:txBody>
      </p:sp>
    </p:spTree>
    <p:extLst>
      <p:ext uri="{BB962C8B-B14F-4D97-AF65-F5344CB8AC3E}">
        <p14:creationId xmlns:p14="http://schemas.microsoft.com/office/powerpoint/2010/main" val="4073765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3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zawartości 4">
            <a:extLst>
              <a:ext uri="{FF2B5EF4-FFF2-40B4-BE49-F238E27FC236}">
                <a16:creationId xmlns:a16="http://schemas.microsoft.com/office/drawing/2014/main" id="{AFB2CBDA-E750-6C70-57C0-B6281CB68736}"/>
              </a:ext>
            </a:extLst>
          </p:cNvPr>
          <p:cNvPicPr>
            <a:picLocks noGrp="1" noChangeAspect="1"/>
          </p:cNvPicPr>
          <p:nvPr>
            <p:ph idx="1"/>
          </p:nvPr>
        </p:nvPicPr>
        <p:blipFill>
          <a:blip r:embed="rId2"/>
          <a:stretch>
            <a:fillRect/>
          </a:stretch>
        </p:blipFill>
        <p:spPr>
          <a:xfrm>
            <a:off x="643467" y="811785"/>
            <a:ext cx="10905066" cy="5234430"/>
          </a:xfrm>
          <a:prstGeom prst="rect">
            <a:avLst/>
          </a:prstGeom>
        </p:spPr>
      </p:pic>
    </p:spTree>
    <p:extLst>
      <p:ext uri="{BB962C8B-B14F-4D97-AF65-F5344CB8AC3E}">
        <p14:creationId xmlns:p14="http://schemas.microsoft.com/office/powerpoint/2010/main" val="35355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4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zawartości 4">
            <a:extLst>
              <a:ext uri="{FF2B5EF4-FFF2-40B4-BE49-F238E27FC236}">
                <a16:creationId xmlns:a16="http://schemas.microsoft.com/office/drawing/2014/main" id="{F55C4A7A-F5C4-D4C0-ACCA-E96FFC2D4135}"/>
              </a:ext>
            </a:extLst>
          </p:cNvPr>
          <p:cNvPicPr>
            <a:picLocks noGrp="1" noChangeAspect="1"/>
          </p:cNvPicPr>
          <p:nvPr>
            <p:ph idx="1"/>
          </p:nvPr>
        </p:nvPicPr>
        <p:blipFill>
          <a:blip r:embed="rId2"/>
          <a:stretch>
            <a:fillRect/>
          </a:stretch>
        </p:blipFill>
        <p:spPr>
          <a:xfrm>
            <a:off x="1922917" y="643467"/>
            <a:ext cx="8346166" cy="5571066"/>
          </a:xfrm>
          <a:prstGeom prst="rect">
            <a:avLst/>
          </a:prstGeom>
        </p:spPr>
      </p:pic>
    </p:spTree>
    <p:extLst>
      <p:ext uri="{BB962C8B-B14F-4D97-AF65-F5344CB8AC3E}">
        <p14:creationId xmlns:p14="http://schemas.microsoft.com/office/powerpoint/2010/main" val="3062759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95D9492-4A99-EA3A-3527-83AA4967C107}"/>
              </a:ext>
            </a:extLst>
          </p:cNvPr>
          <p:cNvSpPr>
            <a:spLocks noGrp="1"/>
          </p:cNvSpPr>
          <p:nvPr>
            <p:ph type="title"/>
          </p:nvPr>
        </p:nvSpPr>
        <p:spPr>
          <a:xfrm>
            <a:off x="686834" y="1153572"/>
            <a:ext cx="3200400" cy="4461163"/>
          </a:xfrm>
        </p:spPr>
        <p:txBody>
          <a:bodyPr>
            <a:normAutofit/>
          </a:bodyPr>
          <a:lstStyle/>
          <a:p>
            <a:r>
              <a:rPr lang="en-US">
                <a:solidFill>
                  <a:srgbClr val="FFFFFF"/>
                </a:solidFill>
              </a:rPr>
              <a:t>Road transport </a:t>
            </a:r>
            <a:br>
              <a:rPr lang="pl-PL">
                <a:solidFill>
                  <a:srgbClr val="FFFFFF"/>
                </a:solidFill>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ymbol zastępczy zawartości 2">
            <a:extLst>
              <a:ext uri="{FF2B5EF4-FFF2-40B4-BE49-F238E27FC236}">
                <a16:creationId xmlns:a16="http://schemas.microsoft.com/office/drawing/2014/main" id="{F5E38F35-CFC8-828B-B938-73A5A92912C5}"/>
              </a:ext>
            </a:extLst>
          </p:cNvPr>
          <p:cNvSpPr>
            <a:spLocks noGrp="1"/>
          </p:cNvSpPr>
          <p:nvPr>
            <p:ph idx="1"/>
          </p:nvPr>
        </p:nvSpPr>
        <p:spPr>
          <a:xfrm>
            <a:off x="4447308" y="591344"/>
            <a:ext cx="6906491" cy="5585619"/>
          </a:xfrm>
        </p:spPr>
        <p:txBody>
          <a:bodyPr anchor="ctr">
            <a:normAutofit/>
          </a:bodyPr>
          <a:lstStyle/>
          <a:p>
            <a:pPr marL="0" indent="0">
              <a:buNone/>
            </a:pPr>
            <a:r>
              <a:rPr lang="en-US" dirty="0"/>
              <a:t>Road transport </a:t>
            </a:r>
            <a:endParaRPr lang="pl-PL" dirty="0"/>
          </a:p>
          <a:p>
            <a:pPr marL="0" indent="0">
              <a:buNone/>
            </a:pPr>
            <a:r>
              <a:rPr lang="en-US" dirty="0"/>
              <a:t>Measures need to be taken to stop exploitative </a:t>
            </a:r>
            <a:r>
              <a:rPr lang="en-US" dirty="0" err="1"/>
              <a:t>labour</a:t>
            </a:r>
            <a:r>
              <a:rPr lang="en-US" dirty="0"/>
              <a:t> practices in the sector, which affect in particular workers from Eastern European and third countries. Steps also need to be taken to improve the attractiveness of the sector to the younger generation and to women: in the case of bus and coach driver jobs, the </a:t>
            </a:r>
            <a:r>
              <a:rPr lang="en-US" dirty="0" err="1"/>
              <a:t>labour</a:t>
            </a:r>
            <a:r>
              <a:rPr lang="en-US" dirty="0"/>
              <a:t> shortage is now urgent.</a:t>
            </a:r>
            <a:endParaRPr lang="pl-PL" dirty="0"/>
          </a:p>
          <a:p>
            <a:endParaRPr lang="pl-PL" dirty="0"/>
          </a:p>
        </p:txBody>
      </p:sp>
    </p:spTree>
    <p:extLst>
      <p:ext uri="{BB962C8B-B14F-4D97-AF65-F5344CB8AC3E}">
        <p14:creationId xmlns:p14="http://schemas.microsoft.com/office/powerpoint/2010/main" val="1184157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E3B2D16-9828-FA72-812A-BE7017257BCA}"/>
              </a:ext>
            </a:extLst>
          </p:cNvPr>
          <p:cNvSpPr>
            <a:spLocks noGrp="1"/>
          </p:cNvSpPr>
          <p:nvPr>
            <p:ph type="title"/>
          </p:nvPr>
        </p:nvSpPr>
        <p:spPr>
          <a:xfrm>
            <a:off x="466722" y="586855"/>
            <a:ext cx="3201366" cy="3387497"/>
          </a:xfrm>
        </p:spPr>
        <p:txBody>
          <a:bodyPr anchor="b">
            <a:normAutofit/>
          </a:bodyPr>
          <a:lstStyle/>
          <a:p>
            <a:pPr algn="r"/>
            <a:r>
              <a:rPr lang="pl-PL" sz="4000">
                <a:solidFill>
                  <a:srgbClr val="FFFFFF"/>
                </a:solidFill>
              </a:rPr>
              <a:t>Rail transport</a:t>
            </a:r>
            <a:endParaRPr lang="en-US" sz="4000">
              <a:solidFill>
                <a:srgbClr val="FFFFFF"/>
              </a:solidFill>
            </a:endParaRPr>
          </a:p>
        </p:txBody>
      </p:sp>
      <p:sp>
        <p:nvSpPr>
          <p:cNvPr id="3" name="Symbol zastępczy zawartości 2">
            <a:extLst>
              <a:ext uri="{FF2B5EF4-FFF2-40B4-BE49-F238E27FC236}">
                <a16:creationId xmlns:a16="http://schemas.microsoft.com/office/drawing/2014/main" id="{59AD86B2-257D-9F42-619B-28F402C098FE}"/>
              </a:ext>
            </a:extLst>
          </p:cNvPr>
          <p:cNvSpPr>
            <a:spLocks noGrp="1"/>
          </p:cNvSpPr>
          <p:nvPr>
            <p:ph idx="1"/>
          </p:nvPr>
        </p:nvSpPr>
        <p:spPr>
          <a:xfrm>
            <a:off x="4810259" y="649480"/>
            <a:ext cx="6555347" cy="5546047"/>
          </a:xfrm>
        </p:spPr>
        <p:txBody>
          <a:bodyPr anchor="ctr">
            <a:normAutofit/>
          </a:bodyPr>
          <a:lstStyle/>
          <a:p>
            <a:pPr marL="0" indent="0" algn="just">
              <a:buNone/>
            </a:pPr>
            <a:r>
              <a:rPr lang="en-US" sz="3200" dirty="0"/>
              <a:t>According to the latest available EU data, there were 910,000 people employed in the EU27 railway sector in 2020. According to data gathered in the context of the EU Rail Market Monitoring (RMMS), employment in railways between 2015 and 2020 increased most strongly in France and Germany, more moderately in Austria, Belgium, Sweden, and Norway but stagnated or decreased in 20 of the EU28 Member States</a:t>
            </a:r>
            <a:r>
              <a:rPr lang="pl-PL" sz="3200" dirty="0"/>
              <a:t>.</a:t>
            </a:r>
            <a:endParaRPr lang="en-US" sz="3200" dirty="0"/>
          </a:p>
        </p:txBody>
      </p:sp>
    </p:spTree>
    <p:extLst>
      <p:ext uri="{BB962C8B-B14F-4D97-AF65-F5344CB8AC3E}">
        <p14:creationId xmlns:p14="http://schemas.microsoft.com/office/powerpoint/2010/main" val="1252865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00E8519-F741-815B-AEA6-B7451C0F74A5}"/>
              </a:ext>
            </a:extLst>
          </p:cNvPr>
          <p:cNvSpPr>
            <a:spLocks noGrp="1"/>
          </p:cNvSpPr>
          <p:nvPr>
            <p:ph type="title"/>
          </p:nvPr>
        </p:nvSpPr>
        <p:spPr>
          <a:xfrm>
            <a:off x="466722" y="586855"/>
            <a:ext cx="3201366" cy="3387497"/>
          </a:xfrm>
        </p:spPr>
        <p:txBody>
          <a:bodyPr anchor="b">
            <a:normAutofit/>
          </a:bodyPr>
          <a:lstStyle/>
          <a:p>
            <a:pPr algn="r"/>
            <a:r>
              <a:rPr lang="en-US" sz="4000" b="0" i="0">
                <a:solidFill>
                  <a:srgbClr val="FFFFFF"/>
                </a:solidFill>
                <a:effectLst/>
                <a:latin typeface="arial" panose="020B0604020202020204" pitchFamily="34" charset="0"/>
              </a:rPr>
              <a:t>Milestones for a smart and sustainable future</a:t>
            </a:r>
            <a:endParaRPr lang="en-US" sz="4000">
              <a:solidFill>
                <a:srgbClr val="FFFFFF"/>
              </a:solidFill>
            </a:endParaRPr>
          </a:p>
        </p:txBody>
      </p:sp>
      <p:sp>
        <p:nvSpPr>
          <p:cNvPr id="3" name="Symbol zastępczy zawartości 2">
            <a:extLst>
              <a:ext uri="{FF2B5EF4-FFF2-40B4-BE49-F238E27FC236}">
                <a16:creationId xmlns:a16="http://schemas.microsoft.com/office/drawing/2014/main" id="{42A95CD4-A28A-A414-5F1A-C846AD453B29}"/>
              </a:ext>
            </a:extLst>
          </p:cNvPr>
          <p:cNvSpPr>
            <a:spLocks noGrp="1"/>
          </p:cNvSpPr>
          <p:nvPr>
            <p:ph idx="1"/>
          </p:nvPr>
        </p:nvSpPr>
        <p:spPr>
          <a:xfrm>
            <a:off x="4810259" y="649480"/>
            <a:ext cx="6555347" cy="5546047"/>
          </a:xfrm>
        </p:spPr>
        <p:txBody>
          <a:bodyPr anchor="ctr">
            <a:normAutofit/>
          </a:bodyPr>
          <a:lstStyle/>
          <a:p>
            <a:pPr marL="0" indent="0">
              <a:buNone/>
            </a:pPr>
            <a:r>
              <a:rPr lang="pl-PL" sz="2400" dirty="0">
                <a:latin typeface="Arial" panose="020B0604020202020204" pitchFamily="34" charset="0"/>
                <a:cs typeface="Arial" panose="020B0604020202020204" pitchFamily="34" charset="0"/>
              </a:rPr>
              <a:t>By 2035</a:t>
            </a:r>
          </a:p>
          <a:p>
            <a:r>
              <a:rPr lang="en-US" sz="2400" b="0" i="0" dirty="0">
                <a:effectLst/>
                <a:latin typeface="Arial" panose="020B0604020202020204" pitchFamily="34" charset="0"/>
                <a:cs typeface="Arial" panose="020B0604020202020204" pitchFamily="34" charset="0"/>
              </a:rPr>
              <a:t>zero-emission large aircraft will be market-ready</a:t>
            </a:r>
          </a:p>
          <a:p>
            <a:endParaRPr lang="pl-PL" sz="2400" dirty="0">
              <a:latin typeface="Arial" panose="020B0604020202020204" pitchFamily="34" charset="0"/>
              <a:cs typeface="Arial" panose="020B0604020202020204" pitchFamily="34" charset="0"/>
            </a:endParaRPr>
          </a:p>
          <a:p>
            <a:endParaRPr lang="en-US" sz="2000" dirty="0"/>
          </a:p>
        </p:txBody>
      </p:sp>
    </p:spTree>
    <p:extLst>
      <p:ext uri="{BB962C8B-B14F-4D97-AF65-F5344CB8AC3E}">
        <p14:creationId xmlns:p14="http://schemas.microsoft.com/office/powerpoint/2010/main" val="3063150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4DDF21-A363-2FAD-1FAD-551EE4D9C6E9}"/>
              </a:ext>
            </a:extLst>
          </p:cNvPr>
          <p:cNvSpPr>
            <a:spLocks noGrp="1"/>
          </p:cNvSpPr>
          <p:nvPr>
            <p:ph type="title"/>
          </p:nvPr>
        </p:nvSpPr>
        <p:spPr>
          <a:xfrm>
            <a:off x="876693" y="741391"/>
            <a:ext cx="5219307" cy="1616203"/>
          </a:xfrm>
        </p:spPr>
        <p:txBody>
          <a:bodyPr anchor="b">
            <a:normAutofit/>
          </a:bodyPr>
          <a:lstStyle/>
          <a:p>
            <a:r>
              <a:rPr lang="pl-PL" sz="3200"/>
              <a:t>Rail transport</a:t>
            </a:r>
            <a:endParaRPr lang="en-US" sz="3200"/>
          </a:p>
        </p:txBody>
      </p:sp>
      <p:sp>
        <p:nvSpPr>
          <p:cNvPr id="3" name="Symbol zastępczy zawartości 2">
            <a:extLst>
              <a:ext uri="{FF2B5EF4-FFF2-40B4-BE49-F238E27FC236}">
                <a16:creationId xmlns:a16="http://schemas.microsoft.com/office/drawing/2014/main" id="{1BC8A373-C7ED-3BDD-8D59-696760FFB67F}"/>
              </a:ext>
            </a:extLst>
          </p:cNvPr>
          <p:cNvSpPr>
            <a:spLocks noGrp="1"/>
          </p:cNvSpPr>
          <p:nvPr>
            <p:ph idx="1"/>
          </p:nvPr>
        </p:nvSpPr>
        <p:spPr>
          <a:xfrm>
            <a:off x="876692" y="2533476"/>
            <a:ext cx="5219307" cy="3537410"/>
          </a:xfrm>
        </p:spPr>
        <p:txBody>
          <a:bodyPr anchor="t">
            <a:normAutofit lnSpcReduction="10000"/>
          </a:bodyPr>
          <a:lstStyle/>
          <a:p>
            <a:pPr marL="0" indent="0" algn="just">
              <a:buNone/>
            </a:pPr>
            <a:r>
              <a:rPr lang="en-US" sz="1600" dirty="0"/>
              <a:t>Key challenges of the railway sector are linked to the expectation of expanding rail transport volumes and extension of high-speed lines, long-distance cross-border railways and </a:t>
            </a:r>
            <a:r>
              <a:rPr lang="en-US" sz="1600" dirty="0" err="1"/>
              <a:t>digitalisation</a:t>
            </a:r>
            <a:r>
              <a:rPr lang="en-US" sz="1600" dirty="0"/>
              <a:t> of command control and </a:t>
            </a:r>
            <a:r>
              <a:rPr lang="en-US" sz="1600" dirty="0" err="1"/>
              <a:t>signalling</a:t>
            </a:r>
            <a:r>
              <a:rPr lang="en-US" sz="1600" dirty="0"/>
              <a:t> (i.e. ETCS and ERTMS) as the key enabling technology for the Single European Railway Area.</a:t>
            </a:r>
            <a:endParaRPr lang="pl-PL" sz="1600" dirty="0"/>
          </a:p>
          <a:p>
            <a:pPr marL="0" indent="0" algn="just">
              <a:buNone/>
            </a:pPr>
            <a:r>
              <a:rPr lang="en-US" sz="1600" dirty="0">
                <a:solidFill>
                  <a:srgbClr val="FF0000"/>
                </a:solidFill>
              </a:rPr>
              <a:t> First, if the objective is to give the railway sector the strategic role it deserves for the green transition of transport, the current infrastructure needs to be extended and </a:t>
            </a:r>
            <a:r>
              <a:rPr lang="en-US" sz="1600" dirty="0" err="1">
                <a:solidFill>
                  <a:srgbClr val="FF0000"/>
                </a:solidFill>
              </a:rPr>
              <a:t>modernised</a:t>
            </a:r>
            <a:r>
              <a:rPr lang="en-US" sz="1600" dirty="0">
                <a:solidFill>
                  <a:srgbClr val="FF0000"/>
                </a:solidFill>
              </a:rPr>
              <a:t>. </a:t>
            </a:r>
            <a:endParaRPr lang="pl-PL" sz="1600" dirty="0">
              <a:solidFill>
                <a:srgbClr val="FF0000"/>
              </a:solidFill>
            </a:endParaRPr>
          </a:p>
          <a:p>
            <a:pPr marL="0" indent="0" algn="just">
              <a:buNone/>
            </a:pPr>
            <a:r>
              <a:rPr lang="en-US" sz="1600" dirty="0"/>
              <a:t>As highlighted by CER, the existing infrastructure in freight and passenger rail is not matching the current demand and this is not taking into account the requirements in relation to EU goals of expansion of high-speed railways and rail freight transport</a:t>
            </a:r>
            <a:r>
              <a:rPr lang="pl-PL" sz="1600" dirty="0"/>
              <a:t>.</a:t>
            </a:r>
            <a:endParaRPr lang="en-US" sz="1600" dirty="0"/>
          </a:p>
        </p:txBody>
      </p:sp>
      <p:pic>
        <p:nvPicPr>
          <p:cNvPr id="7" name="Graphic 6" descr="Pociąg — kontur">
            <a:extLst>
              <a:ext uri="{FF2B5EF4-FFF2-40B4-BE49-F238E27FC236}">
                <a16:creationId xmlns:a16="http://schemas.microsoft.com/office/drawing/2014/main" id="{38234785-2580-F8A6-F4C2-11AB2E208A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08019" y="1292268"/>
            <a:ext cx="4273463" cy="4273463"/>
          </a:xfrm>
          <a:prstGeom prst="rect">
            <a:avLst/>
          </a:prstGeom>
        </p:spPr>
      </p:pic>
    </p:spTree>
    <p:extLst>
      <p:ext uri="{BB962C8B-B14F-4D97-AF65-F5344CB8AC3E}">
        <p14:creationId xmlns:p14="http://schemas.microsoft.com/office/powerpoint/2010/main" val="149516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480A02-F2E5-D17F-86A6-A7EFCDDEA0E9}"/>
              </a:ext>
            </a:extLst>
          </p:cNvPr>
          <p:cNvSpPr>
            <a:spLocks noGrp="1"/>
          </p:cNvSpPr>
          <p:nvPr>
            <p:ph type="title"/>
          </p:nvPr>
        </p:nvSpPr>
        <p:spPr>
          <a:xfrm>
            <a:off x="838201" y="365125"/>
            <a:ext cx="5251316" cy="1807305"/>
          </a:xfrm>
        </p:spPr>
        <p:txBody>
          <a:bodyPr>
            <a:normAutofit/>
          </a:bodyPr>
          <a:lstStyle/>
          <a:p>
            <a:r>
              <a:rPr lang="pl-PL" dirty="0" err="1"/>
              <a:t>Rail</a:t>
            </a:r>
            <a:r>
              <a:rPr lang="pl-PL" dirty="0"/>
              <a:t> transport</a:t>
            </a:r>
            <a:endParaRPr lang="en-US" dirty="0"/>
          </a:p>
        </p:txBody>
      </p:sp>
      <p:sp>
        <p:nvSpPr>
          <p:cNvPr id="3" name="Symbol zastępczy zawartości 2">
            <a:extLst>
              <a:ext uri="{FF2B5EF4-FFF2-40B4-BE49-F238E27FC236}">
                <a16:creationId xmlns:a16="http://schemas.microsoft.com/office/drawing/2014/main" id="{55FD415C-E0D1-E114-5D4B-A7F687D45B34}"/>
              </a:ext>
            </a:extLst>
          </p:cNvPr>
          <p:cNvSpPr>
            <a:spLocks noGrp="1"/>
          </p:cNvSpPr>
          <p:nvPr>
            <p:ph idx="1"/>
          </p:nvPr>
        </p:nvSpPr>
        <p:spPr>
          <a:xfrm>
            <a:off x="838200" y="2333297"/>
            <a:ext cx="4619621" cy="3843666"/>
          </a:xfrm>
        </p:spPr>
        <p:txBody>
          <a:bodyPr>
            <a:normAutofit/>
          </a:bodyPr>
          <a:lstStyle/>
          <a:p>
            <a:pPr marL="0" indent="0" algn="just">
              <a:buNone/>
            </a:pPr>
            <a:r>
              <a:rPr lang="en-US" dirty="0"/>
              <a:t>However, according to the most recent statistics from the European Commission, </a:t>
            </a:r>
            <a:r>
              <a:rPr lang="en-US" dirty="0">
                <a:solidFill>
                  <a:srgbClr val="FF0000"/>
                </a:solidFill>
              </a:rPr>
              <a:t>the total length of railway lines in use in the European Union in 2020 was 200,099 km while it was 204,149 km in 2010.</a:t>
            </a:r>
          </a:p>
        </p:txBody>
      </p:sp>
      <p:pic>
        <p:nvPicPr>
          <p:cNvPr id="5" name="Picture 4" descr="Railroad tracks intersecting">
            <a:extLst>
              <a:ext uri="{FF2B5EF4-FFF2-40B4-BE49-F238E27FC236}">
                <a16:creationId xmlns:a16="http://schemas.microsoft.com/office/drawing/2014/main" id="{2C75AEF8-5516-F5FC-1B70-64340E2BD3FD}"/>
              </a:ext>
            </a:extLst>
          </p:cNvPr>
          <p:cNvPicPr>
            <a:picLocks noChangeAspect="1"/>
          </p:cNvPicPr>
          <p:nvPr/>
        </p:nvPicPr>
        <p:blipFill rotWithShape="1">
          <a:blip r:embed="rId2"/>
          <a:srcRect l="7581" r="547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273433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50DB8D8-3BAC-907B-A4C8-6070CCB09DC9}"/>
              </a:ext>
            </a:extLst>
          </p:cNvPr>
          <p:cNvSpPr>
            <a:spLocks noGrp="1"/>
          </p:cNvSpPr>
          <p:nvPr>
            <p:ph type="title"/>
          </p:nvPr>
        </p:nvSpPr>
        <p:spPr/>
        <p:txBody>
          <a:bodyPr/>
          <a:lstStyle/>
          <a:p>
            <a:r>
              <a:rPr lang="pl-PL" dirty="0" err="1"/>
              <a:t>European</a:t>
            </a:r>
            <a:r>
              <a:rPr lang="pl-PL" dirty="0"/>
              <a:t> </a:t>
            </a:r>
            <a:r>
              <a:rPr lang="pl-PL" dirty="0" err="1"/>
              <a:t>Social</a:t>
            </a:r>
            <a:r>
              <a:rPr lang="pl-PL" dirty="0"/>
              <a:t> </a:t>
            </a:r>
            <a:r>
              <a:rPr lang="pl-PL" dirty="0" err="1"/>
              <a:t>dialogue</a:t>
            </a:r>
            <a:r>
              <a:rPr lang="pl-PL" dirty="0"/>
              <a:t> </a:t>
            </a:r>
            <a:endParaRPr lang="en-US" dirty="0"/>
          </a:p>
        </p:txBody>
      </p:sp>
      <p:sp>
        <p:nvSpPr>
          <p:cNvPr id="3" name="Symbol zastępczy zawartości 2">
            <a:extLst>
              <a:ext uri="{FF2B5EF4-FFF2-40B4-BE49-F238E27FC236}">
                <a16:creationId xmlns:a16="http://schemas.microsoft.com/office/drawing/2014/main" id="{24F4792E-0B63-C68B-2DE0-089F0B895146}"/>
              </a:ext>
            </a:extLst>
          </p:cNvPr>
          <p:cNvSpPr>
            <a:spLocks noGrp="1"/>
          </p:cNvSpPr>
          <p:nvPr>
            <p:ph idx="1"/>
          </p:nvPr>
        </p:nvSpPr>
        <p:spPr/>
        <p:txBody>
          <a:bodyPr>
            <a:normAutofit fontScale="92500" lnSpcReduction="20000"/>
          </a:bodyPr>
          <a:lstStyle/>
          <a:p>
            <a:pPr marL="0" indent="0" algn="just">
              <a:buNone/>
            </a:pPr>
            <a:r>
              <a:rPr lang="en-US" dirty="0"/>
              <a:t>The ETF and CER have carried out joint studies and decided, in 2018, to enter negotiations to establish an autonomous agreement aimed at promoting employment of women in the rail sector. The Autonomous Agreement on Women in Rail was officially signed in November 2021. This agreement aims to attract more women to the rail sector, give women more protection and guarantee equal treatment in the workplace thanks to measures agreed under the headlines of general gender equality policy, which cover areas such as, targets, how to attract more women to the sector, reconciliating work and private life, promotion and career development, equal pay, health and safety and work environment and prevention of sexual harassment and discrimination based on gender. The agreement is the first of its kind in transport and has a binding character: it entered into force upon signing and companies had 24 months to establish a gender and diversity policy at the company level. The agreement will be reassessed by ETF and CER in 2024/2025.</a:t>
            </a:r>
          </a:p>
        </p:txBody>
      </p:sp>
    </p:spTree>
    <p:extLst>
      <p:ext uri="{BB962C8B-B14F-4D97-AF65-F5344CB8AC3E}">
        <p14:creationId xmlns:p14="http://schemas.microsoft.com/office/powerpoint/2010/main" val="3923177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18CE45FC-EF49-6BD3-7905-AC703986C41D}"/>
              </a:ext>
            </a:extLst>
          </p:cNvPr>
          <p:cNvSpPr>
            <a:spLocks noGrp="1"/>
          </p:cNvSpPr>
          <p:nvPr>
            <p:ph type="title"/>
          </p:nvPr>
        </p:nvSpPr>
        <p:spPr>
          <a:xfrm>
            <a:off x="466722" y="586855"/>
            <a:ext cx="3201366" cy="3387497"/>
          </a:xfrm>
        </p:spPr>
        <p:txBody>
          <a:bodyPr anchor="b">
            <a:normAutofit/>
          </a:bodyPr>
          <a:lstStyle/>
          <a:p>
            <a:pPr algn="r"/>
            <a:r>
              <a:rPr lang="pl-PL" sz="4000">
                <a:solidFill>
                  <a:srgbClr val="FFFFFF"/>
                </a:solidFill>
              </a:rPr>
              <a:t>Air transport</a:t>
            </a:r>
            <a:endParaRPr lang="en-US" sz="4000">
              <a:solidFill>
                <a:srgbClr val="FFFFFF"/>
              </a:solidFill>
            </a:endParaRPr>
          </a:p>
        </p:txBody>
      </p:sp>
      <p:sp>
        <p:nvSpPr>
          <p:cNvPr id="3" name="Symbol zastępczy zawartości 2">
            <a:extLst>
              <a:ext uri="{FF2B5EF4-FFF2-40B4-BE49-F238E27FC236}">
                <a16:creationId xmlns:a16="http://schemas.microsoft.com/office/drawing/2014/main" id="{18F550DD-603C-2997-9D34-A9126F7BE8D3}"/>
              </a:ext>
            </a:extLst>
          </p:cNvPr>
          <p:cNvSpPr>
            <a:spLocks noGrp="1"/>
          </p:cNvSpPr>
          <p:nvPr>
            <p:ph idx="1"/>
          </p:nvPr>
        </p:nvSpPr>
        <p:spPr>
          <a:xfrm>
            <a:off x="4810259" y="649480"/>
            <a:ext cx="6555347" cy="5546047"/>
          </a:xfrm>
        </p:spPr>
        <p:txBody>
          <a:bodyPr anchor="ctr">
            <a:normAutofit/>
          </a:bodyPr>
          <a:lstStyle/>
          <a:p>
            <a:pPr marL="0" indent="0" algn="just">
              <a:buNone/>
            </a:pPr>
            <a:r>
              <a:rPr lang="en-US" sz="1700" dirty="0"/>
              <a:t>For the ground handling sector, the stakeholders stressed a lack of attractiveness and retention of the occupation as major challenges.</a:t>
            </a:r>
            <a:r>
              <a:rPr lang="pl-PL" sz="1700" dirty="0"/>
              <a:t> </a:t>
            </a:r>
            <a:r>
              <a:rPr lang="en-US" sz="1700" dirty="0"/>
              <a:t>The competition in this sector means that the jobs tend towards being precarious and temporary as employers compete on costs.</a:t>
            </a:r>
            <a:endParaRPr lang="pl-PL" sz="1700" dirty="0"/>
          </a:p>
          <a:p>
            <a:pPr marL="0" indent="0" algn="just">
              <a:buNone/>
            </a:pPr>
            <a:r>
              <a:rPr lang="en-US" sz="1700" dirty="0"/>
              <a:t> Moreover, the sector is not yet properly regulated at international level and, in the current situation, the market relies on (</a:t>
            </a:r>
            <a:r>
              <a:rPr lang="en-US" sz="1700" dirty="0" err="1"/>
              <a:t>i</a:t>
            </a:r>
            <a:r>
              <a:rPr lang="en-US" sz="1700" dirty="0"/>
              <a:t>) own industry standards47 and (ii) Directive 96/67/EC on access to the ground handling market at airports. The stakeholders expressed the need for a dedicated Regulation on minimum levels of working conditions. Another challenge for the ground handling sector is the retention of workers; in particular, young workers change jobs more quickly than was previously the case, because these occupations need low-skilled personnel and is </a:t>
            </a:r>
            <a:r>
              <a:rPr lang="en-US" sz="1700" dirty="0" err="1"/>
              <a:t>organised</a:t>
            </a:r>
            <a:r>
              <a:rPr lang="en-US" sz="1700" dirty="0"/>
              <a:t> in day and night shifts</a:t>
            </a:r>
            <a:r>
              <a:rPr lang="pl-PL" sz="1700" dirty="0"/>
              <a:t>.</a:t>
            </a:r>
          </a:p>
          <a:p>
            <a:pPr algn="just"/>
            <a:endParaRPr lang="pl-PL" sz="1700" dirty="0"/>
          </a:p>
          <a:p>
            <a:pPr marL="0" indent="0" algn="just">
              <a:buNone/>
            </a:pPr>
            <a:r>
              <a:rPr lang="en-US" sz="1700" dirty="0"/>
              <a:t>The emerging challenge for ground handlers is to find the balance between the provision of services to airlines at competitive prices and accommodate airports’ needs to invest in equipment that make the infrastructure compliant with the ESG. </a:t>
            </a:r>
          </a:p>
        </p:txBody>
      </p:sp>
    </p:spTree>
    <p:extLst>
      <p:ext uri="{BB962C8B-B14F-4D97-AF65-F5344CB8AC3E}">
        <p14:creationId xmlns:p14="http://schemas.microsoft.com/office/powerpoint/2010/main" val="4039138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4ABC5EE-F20A-C681-C25B-5EA54060CD2A}"/>
              </a:ext>
            </a:extLst>
          </p:cNvPr>
          <p:cNvSpPr>
            <a:spLocks noGrp="1"/>
          </p:cNvSpPr>
          <p:nvPr>
            <p:ph type="title"/>
          </p:nvPr>
        </p:nvSpPr>
        <p:spPr>
          <a:xfrm>
            <a:off x="466722" y="586855"/>
            <a:ext cx="3201366" cy="3387497"/>
          </a:xfrm>
        </p:spPr>
        <p:txBody>
          <a:bodyPr anchor="b">
            <a:normAutofit/>
          </a:bodyPr>
          <a:lstStyle/>
          <a:p>
            <a:pPr algn="r"/>
            <a:r>
              <a:rPr lang="pl-PL" sz="4000">
                <a:solidFill>
                  <a:srgbClr val="FFFFFF"/>
                </a:solidFill>
              </a:rPr>
              <a:t>Air transport</a:t>
            </a:r>
            <a:endParaRPr lang="en-US" sz="4000">
              <a:solidFill>
                <a:srgbClr val="FFFFFF"/>
              </a:solidFill>
            </a:endParaRPr>
          </a:p>
        </p:txBody>
      </p:sp>
      <p:sp>
        <p:nvSpPr>
          <p:cNvPr id="3" name="Symbol zastępczy zawartości 2">
            <a:extLst>
              <a:ext uri="{FF2B5EF4-FFF2-40B4-BE49-F238E27FC236}">
                <a16:creationId xmlns:a16="http://schemas.microsoft.com/office/drawing/2014/main" id="{AB15DAC6-5F9A-1857-FC6A-984D2151C5C7}"/>
              </a:ext>
            </a:extLst>
          </p:cNvPr>
          <p:cNvSpPr>
            <a:spLocks noGrp="1"/>
          </p:cNvSpPr>
          <p:nvPr>
            <p:ph idx="1"/>
          </p:nvPr>
        </p:nvSpPr>
        <p:spPr>
          <a:xfrm>
            <a:off x="4810259" y="649480"/>
            <a:ext cx="6555347" cy="5546047"/>
          </a:xfrm>
        </p:spPr>
        <p:txBody>
          <a:bodyPr anchor="ctr">
            <a:normAutofit/>
          </a:bodyPr>
          <a:lstStyle/>
          <a:p>
            <a:pPr marL="0" indent="0" algn="just">
              <a:buNone/>
            </a:pPr>
            <a:r>
              <a:rPr lang="en-US" dirty="0"/>
              <a:t>According to Eurostat data, in 2020, the total number of workers was around 900,000 for the four sectors classified by the European database as linked to air transport, namely (</a:t>
            </a:r>
            <a:r>
              <a:rPr lang="en-US" dirty="0" err="1"/>
              <a:t>i</a:t>
            </a:r>
            <a:r>
              <a:rPr lang="en-US" dirty="0"/>
              <a:t>) air passenger, air freight and space transport, (ii) service activities incidental to air transport, (iii) renting and leasing of air transport equipment and (iv) manufacture of air and spacecraft and related machinery</a:t>
            </a:r>
            <a:r>
              <a:rPr lang="pl-PL" dirty="0"/>
              <a:t>.</a:t>
            </a:r>
            <a:endParaRPr lang="en-US" dirty="0"/>
          </a:p>
        </p:txBody>
      </p:sp>
    </p:spTree>
    <p:extLst>
      <p:ext uri="{BB962C8B-B14F-4D97-AF65-F5344CB8AC3E}">
        <p14:creationId xmlns:p14="http://schemas.microsoft.com/office/powerpoint/2010/main" val="1292532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1956BFB6-EC73-F709-8266-5393DE3CB655}"/>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aviation industry is evolving</a:t>
            </a:r>
          </a:p>
        </p:txBody>
      </p:sp>
      <p:sp>
        <p:nvSpPr>
          <p:cNvPr id="3" name="Symbol zastępczy zawartości 2">
            <a:extLst>
              <a:ext uri="{FF2B5EF4-FFF2-40B4-BE49-F238E27FC236}">
                <a16:creationId xmlns:a16="http://schemas.microsoft.com/office/drawing/2014/main" id="{02E4F8B6-60BC-5F84-0E21-2D621EDBE455}"/>
              </a:ext>
            </a:extLst>
          </p:cNvPr>
          <p:cNvSpPr>
            <a:spLocks noGrp="1"/>
          </p:cNvSpPr>
          <p:nvPr>
            <p:ph idx="1"/>
          </p:nvPr>
        </p:nvSpPr>
        <p:spPr>
          <a:xfrm>
            <a:off x="4810259" y="649480"/>
            <a:ext cx="6555347" cy="5546047"/>
          </a:xfrm>
        </p:spPr>
        <p:txBody>
          <a:bodyPr anchor="ctr">
            <a:normAutofit/>
          </a:bodyPr>
          <a:lstStyle/>
          <a:p>
            <a:pPr marL="0" indent="0" algn="just">
              <a:buNone/>
            </a:pPr>
            <a:r>
              <a:rPr lang="en-US" sz="2000" dirty="0"/>
              <a:t>The aviation industry is evolving and its </a:t>
            </a:r>
            <a:r>
              <a:rPr lang="en-US" sz="2000" dirty="0" err="1"/>
              <a:t>modernisation</a:t>
            </a:r>
            <a:r>
              <a:rPr lang="en-US" sz="2000" dirty="0"/>
              <a:t> is key to meeting environmental targets. Future workers will need skills in information technology, data management, cybersecurity, and communication to adapt to new business and operating models</a:t>
            </a:r>
            <a:r>
              <a:rPr lang="pl-PL" sz="2000" dirty="0"/>
              <a:t>.</a:t>
            </a:r>
          </a:p>
          <a:p>
            <a:pPr marL="0" indent="0" algn="just">
              <a:buNone/>
            </a:pPr>
            <a:r>
              <a:rPr lang="en-US" sz="2000" dirty="0"/>
              <a:t>Air transport </a:t>
            </a:r>
            <a:endParaRPr lang="pl-PL" sz="2000" dirty="0"/>
          </a:p>
          <a:p>
            <a:pPr marL="0" indent="0" algn="just">
              <a:buNone/>
            </a:pPr>
            <a:r>
              <a:rPr lang="en-US" sz="2000" dirty="0"/>
              <a:t>In the light of new working conditions, policy makers should continue to monitor employment relationships of pilots and cabin crews that are based on alternative employment and temporary work, via intermediaries, such as temporary employment agencies. </a:t>
            </a:r>
            <a:endParaRPr lang="pl-PL" sz="2000" dirty="0"/>
          </a:p>
          <a:p>
            <a:pPr marL="0" indent="0" algn="just">
              <a:buNone/>
            </a:pPr>
            <a:r>
              <a:rPr lang="en-US" sz="2000" dirty="0"/>
              <a:t>Working conditions of ground handlers are not properly regulated at EU level. Policy makers should therefore consider a dedicated Regulation on minimum levels of working conditions.</a:t>
            </a:r>
          </a:p>
          <a:p>
            <a:pPr marL="0" indent="0">
              <a:buNone/>
            </a:pPr>
            <a:endParaRPr lang="en-US" sz="2000" dirty="0"/>
          </a:p>
        </p:txBody>
      </p:sp>
    </p:spTree>
    <p:extLst>
      <p:ext uri="{BB962C8B-B14F-4D97-AF65-F5344CB8AC3E}">
        <p14:creationId xmlns:p14="http://schemas.microsoft.com/office/powerpoint/2010/main" val="2517606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2D23E8-34B7-3360-A321-A14C4A2CA456}"/>
              </a:ext>
            </a:extLst>
          </p:cNvPr>
          <p:cNvSpPr>
            <a:spLocks noGrp="1"/>
          </p:cNvSpPr>
          <p:nvPr>
            <p:ph type="title"/>
          </p:nvPr>
        </p:nvSpPr>
        <p:spPr>
          <a:xfrm>
            <a:off x="6513788" y="365125"/>
            <a:ext cx="4840010" cy="1807305"/>
          </a:xfrm>
        </p:spPr>
        <p:txBody>
          <a:bodyPr>
            <a:normAutofit/>
          </a:bodyPr>
          <a:lstStyle/>
          <a:p>
            <a:r>
              <a:rPr lang="pl-PL"/>
              <a:t>Maritime transport</a:t>
            </a:r>
            <a:endParaRPr lang="en-US"/>
          </a:p>
        </p:txBody>
      </p:sp>
      <p:pic>
        <p:nvPicPr>
          <p:cNvPr id="5" name="Picture 4" descr="Aerial view of container ship">
            <a:extLst>
              <a:ext uri="{FF2B5EF4-FFF2-40B4-BE49-F238E27FC236}">
                <a16:creationId xmlns:a16="http://schemas.microsoft.com/office/drawing/2014/main" id="{16D2EBB8-5AEB-9A8A-0B2E-E535C7340678}"/>
              </a:ext>
            </a:extLst>
          </p:cNvPr>
          <p:cNvPicPr>
            <a:picLocks noChangeAspect="1"/>
          </p:cNvPicPr>
          <p:nvPr/>
        </p:nvPicPr>
        <p:blipFill rotWithShape="1">
          <a:blip r:embed="rId2"/>
          <a:srcRect l="4311" r="45520"/>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Symbol zastępczy zawartości 2">
            <a:extLst>
              <a:ext uri="{FF2B5EF4-FFF2-40B4-BE49-F238E27FC236}">
                <a16:creationId xmlns:a16="http://schemas.microsoft.com/office/drawing/2014/main" id="{1188373D-1F88-4E46-3D19-0FF7DED55A53}"/>
              </a:ext>
            </a:extLst>
          </p:cNvPr>
          <p:cNvSpPr>
            <a:spLocks noGrp="1"/>
          </p:cNvSpPr>
          <p:nvPr>
            <p:ph idx="1"/>
          </p:nvPr>
        </p:nvSpPr>
        <p:spPr>
          <a:xfrm>
            <a:off x="6443896" y="2291094"/>
            <a:ext cx="4840010" cy="3843666"/>
          </a:xfrm>
        </p:spPr>
        <p:txBody>
          <a:bodyPr>
            <a:normAutofit/>
          </a:bodyPr>
          <a:lstStyle/>
          <a:p>
            <a:pPr marL="0" indent="0" algn="just">
              <a:buNone/>
            </a:pPr>
            <a:r>
              <a:rPr lang="en-US" sz="1600" dirty="0"/>
              <a:t>Maritime transport is a global industry predominantly focused on freight, being around 80% of the cargos seaborne</a:t>
            </a:r>
            <a:r>
              <a:rPr lang="pl-PL" sz="1600" dirty="0"/>
              <a:t>.</a:t>
            </a:r>
          </a:p>
          <a:p>
            <a:pPr marL="0" indent="0" algn="just">
              <a:buNone/>
            </a:pPr>
            <a:r>
              <a:rPr lang="en-US" sz="1600" dirty="0"/>
              <a:t>Nowadays, three-quarters of goods are dry cargos (i.e., bulk and containers) and the world’s largest flows carried are between China and the USA, and their </a:t>
            </a:r>
            <a:r>
              <a:rPr lang="en-US" sz="1600" dirty="0" err="1"/>
              <a:t>neighbouring</a:t>
            </a:r>
            <a:r>
              <a:rPr lang="en-US" sz="1600" dirty="0"/>
              <a:t> countries.</a:t>
            </a:r>
            <a:endParaRPr lang="pl-PL" sz="1600" dirty="0"/>
          </a:p>
          <a:p>
            <a:pPr marL="0" indent="0" algn="just">
              <a:buNone/>
            </a:pPr>
            <a:r>
              <a:rPr lang="en-US" sz="1600" dirty="0">
                <a:solidFill>
                  <a:srgbClr val="FF0000"/>
                </a:solidFill>
              </a:rPr>
              <a:t>For the EU’s economy, maritime transport fulfils a key role, representing three-quarters of the external trade and one-third of its intra-EU movements.</a:t>
            </a:r>
            <a:endParaRPr lang="pl-PL" sz="1600" dirty="0">
              <a:solidFill>
                <a:srgbClr val="FF0000"/>
              </a:solidFill>
            </a:endParaRPr>
          </a:p>
          <a:p>
            <a:pPr marL="0" indent="0" algn="just">
              <a:buNone/>
            </a:pPr>
            <a:r>
              <a:rPr lang="en-US" sz="1600" dirty="0"/>
              <a:t>Maritime transport also plays a key role for passenger transport, especially to connect island regions, with 400 million passengers embarked and disembarked in EU ports on annual basis.</a:t>
            </a:r>
          </a:p>
        </p:txBody>
      </p:sp>
    </p:spTree>
    <p:extLst>
      <p:ext uri="{BB962C8B-B14F-4D97-AF65-F5344CB8AC3E}">
        <p14:creationId xmlns:p14="http://schemas.microsoft.com/office/powerpoint/2010/main" val="4042218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04D6238-74A4-D075-F4C9-A9DD8502109C}"/>
              </a:ext>
            </a:extLst>
          </p:cNvPr>
          <p:cNvSpPr>
            <a:spLocks noGrp="1"/>
          </p:cNvSpPr>
          <p:nvPr>
            <p:ph type="title"/>
          </p:nvPr>
        </p:nvSpPr>
        <p:spPr>
          <a:xfrm>
            <a:off x="466722" y="586855"/>
            <a:ext cx="3201366" cy="3387497"/>
          </a:xfrm>
        </p:spPr>
        <p:txBody>
          <a:bodyPr anchor="b">
            <a:normAutofit/>
          </a:bodyPr>
          <a:lstStyle/>
          <a:p>
            <a:pPr algn="r"/>
            <a:r>
              <a:rPr lang="pl-PL" sz="4000">
                <a:solidFill>
                  <a:srgbClr val="FFFFFF"/>
                </a:solidFill>
              </a:rPr>
              <a:t>Maritame sector</a:t>
            </a:r>
            <a:endParaRPr lang="en-US" sz="4000">
              <a:solidFill>
                <a:srgbClr val="FFFFFF"/>
              </a:solidFill>
            </a:endParaRPr>
          </a:p>
        </p:txBody>
      </p:sp>
      <p:sp>
        <p:nvSpPr>
          <p:cNvPr id="3" name="Symbol zastępczy zawartości 2">
            <a:extLst>
              <a:ext uri="{FF2B5EF4-FFF2-40B4-BE49-F238E27FC236}">
                <a16:creationId xmlns:a16="http://schemas.microsoft.com/office/drawing/2014/main" id="{B03DD225-3ACA-3064-1D71-ED34FFC5463A}"/>
              </a:ext>
            </a:extLst>
          </p:cNvPr>
          <p:cNvSpPr>
            <a:spLocks noGrp="1"/>
          </p:cNvSpPr>
          <p:nvPr>
            <p:ph idx="1"/>
          </p:nvPr>
        </p:nvSpPr>
        <p:spPr>
          <a:xfrm>
            <a:off x="4810259" y="649480"/>
            <a:ext cx="6555347" cy="5546047"/>
          </a:xfrm>
        </p:spPr>
        <p:txBody>
          <a:bodyPr anchor="ctr">
            <a:normAutofit/>
          </a:bodyPr>
          <a:lstStyle/>
          <a:p>
            <a:pPr marL="0" indent="0" algn="just">
              <a:buNone/>
            </a:pPr>
            <a:r>
              <a:rPr lang="en-US" sz="2000" dirty="0"/>
              <a:t>The maritime sector is undergoing significant transformation, with new greening technologies applied to ships and automation increasingly applied in terminals. The need for transversal skills is growing, but automation and </a:t>
            </a:r>
            <a:r>
              <a:rPr lang="en-US" sz="2000" dirty="0" err="1"/>
              <a:t>digitalisation</a:t>
            </a:r>
            <a:r>
              <a:rPr lang="en-US" sz="2000" dirty="0"/>
              <a:t> will make the profile of maritime worker more appealing and provide opportunities for gender diversity.</a:t>
            </a:r>
            <a:endParaRPr lang="pl-PL" sz="2000" dirty="0"/>
          </a:p>
          <a:p>
            <a:pPr algn="just"/>
            <a:endParaRPr lang="pl-PL" sz="2000" dirty="0"/>
          </a:p>
          <a:p>
            <a:pPr marL="0" indent="0" algn="just">
              <a:buNone/>
            </a:pPr>
            <a:r>
              <a:rPr lang="en-US" sz="2000" dirty="0"/>
              <a:t>Inland waterway transport has potential to enhance multimodal transport and improve environmental performance. However, ensuring sustainable growth requires an adequately trained workforce</a:t>
            </a:r>
            <a:endParaRPr lang="pl-PL" sz="2000" dirty="0"/>
          </a:p>
          <a:p>
            <a:pPr marL="0" indent="0" algn="just">
              <a:buNone/>
            </a:pPr>
            <a:r>
              <a:rPr lang="en-US" sz="2000" dirty="0"/>
              <a:t>Maritime transport </a:t>
            </a:r>
            <a:endParaRPr lang="pl-PL" sz="2000" dirty="0"/>
          </a:p>
          <a:p>
            <a:pPr marL="0" indent="0" algn="just">
              <a:buNone/>
            </a:pPr>
            <a:r>
              <a:rPr lang="en-US" sz="2000" dirty="0"/>
              <a:t>Policymakers should also consider amending EU legislation on social security in order to create a level playing field with shore workers.</a:t>
            </a:r>
          </a:p>
          <a:p>
            <a:pPr marL="0" indent="0">
              <a:buNone/>
            </a:pPr>
            <a:endParaRPr lang="en-US" sz="2000" dirty="0"/>
          </a:p>
        </p:txBody>
      </p:sp>
    </p:spTree>
    <p:extLst>
      <p:ext uri="{BB962C8B-B14F-4D97-AF65-F5344CB8AC3E}">
        <p14:creationId xmlns:p14="http://schemas.microsoft.com/office/powerpoint/2010/main" val="12055402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0575AF-565B-910F-AD51-4EE1FF75DC63}"/>
              </a:ext>
            </a:extLst>
          </p:cNvPr>
          <p:cNvSpPr>
            <a:spLocks noGrp="1"/>
          </p:cNvSpPr>
          <p:nvPr>
            <p:ph type="title"/>
          </p:nvPr>
        </p:nvSpPr>
        <p:spPr>
          <a:xfrm>
            <a:off x="838200" y="1060682"/>
            <a:ext cx="3687041" cy="2368317"/>
          </a:xfrm>
        </p:spPr>
        <p:txBody>
          <a:bodyPr anchor="t">
            <a:normAutofit/>
          </a:bodyPr>
          <a:lstStyle/>
          <a:p>
            <a:r>
              <a:rPr lang="pl-PL" sz="3200"/>
              <a:t>Maritime sector</a:t>
            </a:r>
            <a:endParaRPr lang="en-US" sz="3200"/>
          </a:p>
        </p:txBody>
      </p:sp>
      <p:pic>
        <p:nvPicPr>
          <p:cNvPr id="7" name="Graphic 6" descr="Kotwica">
            <a:extLst>
              <a:ext uri="{FF2B5EF4-FFF2-40B4-BE49-F238E27FC236}">
                <a16:creationId xmlns:a16="http://schemas.microsoft.com/office/drawing/2014/main" id="{AFC89B0A-D4FB-26EB-2AF0-57AB81B2D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9448" y="3879056"/>
            <a:ext cx="2102644" cy="2102644"/>
          </a:xfrm>
          <a:prstGeom prst="rect">
            <a:avLst/>
          </a:prstGeom>
        </p:spPr>
      </p:pic>
      <p:sp>
        <p:nvSpPr>
          <p:cNvPr id="3" name="Symbol zastępczy zawartości 2">
            <a:extLst>
              <a:ext uri="{FF2B5EF4-FFF2-40B4-BE49-F238E27FC236}">
                <a16:creationId xmlns:a16="http://schemas.microsoft.com/office/drawing/2014/main" id="{41B44ECC-37A0-15F2-69B6-7C288AEBF332}"/>
              </a:ext>
            </a:extLst>
          </p:cNvPr>
          <p:cNvSpPr>
            <a:spLocks noGrp="1"/>
          </p:cNvSpPr>
          <p:nvPr>
            <p:ph idx="1"/>
          </p:nvPr>
        </p:nvSpPr>
        <p:spPr>
          <a:xfrm>
            <a:off x="5348086" y="1035843"/>
            <a:ext cx="6005713" cy="4945857"/>
          </a:xfrm>
        </p:spPr>
        <p:txBody>
          <a:bodyPr>
            <a:normAutofit/>
          </a:bodyPr>
          <a:lstStyle/>
          <a:p>
            <a:pPr marL="0" indent="0" algn="just">
              <a:buNone/>
            </a:pPr>
            <a:r>
              <a:rPr lang="en-US" sz="2000" dirty="0">
                <a:solidFill>
                  <a:srgbClr val="FF0000"/>
                </a:solidFill>
              </a:rPr>
              <a:t>For the ports, European Commission data report 1.5 million workers directly employed and the same number indirectly employed across 22 Member States operating maritime transport activities.</a:t>
            </a:r>
            <a:r>
              <a:rPr lang="en-US" sz="2000" dirty="0"/>
              <a:t> For the seafarers, EMSA’s statistics of 2021 report a population of 182,000 workers at EU level.</a:t>
            </a:r>
            <a:endParaRPr lang="pl-PL" sz="2000" dirty="0"/>
          </a:p>
          <a:p>
            <a:pPr marL="0" indent="0" algn="just">
              <a:buNone/>
            </a:pPr>
            <a:endParaRPr lang="pl-PL" sz="2000" dirty="0"/>
          </a:p>
          <a:p>
            <a:pPr marL="0" indent="0" algn="just">
              <a:buNone/>
            </a:pPr>
            <a:r>
              <a:rPr lang="en-US" sz="2000" dirty="0"/>
              <a:t> As noted by stakeholders, the ageing of the seafarers is not currently a problem. EMSA’s data show an average age of 44.3 years with a relatively even distribution by group, each between 18,000 and 28,000 workers (i.e., 10-15% of the total). In terms of the gender breakdown, seafarers are predominantly male (97.6%).</a:t>
            </a:r>
          </a:p>
        </p:txBody>
      </p:sp>
    </p:spTree>
    <p:extLst>
      <p:ext uri="{BB962C8B-B14F-4D97-AF65-F5344CB8AC3E}">
        <p14:creationId xmlns:p14="http://schemas.microsoft.com/office/powerpoint/2010/main" val="2871660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AA049E3-88C7-7F78-0015-1EC3D3BBCAB8}"/>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Inland waterways transport</a:t>
            </a:r>
          </a:p>
        </p:txBody>
      </p:sp>
      <p:sp>
        <p:nvSpPr>
          <p:cNvPr id="3" name="Symbol zastępczy zawartości 2">
            <a:extLst>
              <a:ext uri="{FF2B5EF4-FFF2-40B4-BE49-F238E27FC236}">
                <a16:creationId xmlns:a16="http://schemas.microsoft.com/office/drawing/2014/main" id="{6433A160-FF42-5100-1DD5-F44B471FB6E4}"/>
              </a:ext>
            </a:extLst>
          </p:cNvPr>
          <p:cNvSpPr>
            <a:spLocks noGrp="1"/>
          </p:cNvSpPr>
          <p:nvPr>
            <p:ph idx="1"/>
          </p:nvPr>
        </p:nvSpPr>
        <p:spPr>
          <a:xfrm>
            <a:off x="4810259" y="649480"/>
            <a:ext cx="6555347" cy="5546047"/>
          </a:xfrm>
        </p:spPr>
        <p:txBody>
          <a:bodyPr anchor="ctr">
            <a:normAutofit/>
          </a:bodyPr>
          <a:lstStyle/>
          <a:p>
            <a:pPr marL="0" indent="0" algn="just">
              <a:buNone/>
            </a:pPr>
            <a:r>
              <a:rPr lang="en-US" sz="2400" dirty="0"/>
              <a:t>The inland waterway transport sector is a relatively small sector with around 48,000 employees EU</a:t>
            </a:r>
            <a:r>
              <a:rPr lang="pl-PL" sz="2400" dirty="0"/>
              <a:t> </a:t>
            </a:r>
            <a:r>
              <a:rPr lang="en-US" sz="2400" dirty="0"/>
              <a:t>wide. The sector is also unique for the geographical scope. Approximately 65% of the people employed in the sector work in the basin of the Rhine River.</a:t>
            </a:r>
            <a:endParaRPr lang="pl-PL" sz="2400" dirty="0"/>
          </a:p>
          <a:p>
            <a:pPr algn="just"/>
            <a:endParaRPr lang="pl-PL" sz="2400" dirty="0"/>
          </a:p>
          <a:p>
            <a:pPr marL="0" indent="0" algn="just">
              <a:buNone/>
            </a:pPr>
            <a:r>
              <a:rPr lang="en-US" sz="2400" dirty="0"/>
              <a:t>The sector is expected to change significantly over the coming decades, since it should play a pivotal role in the transition to zero-emission transport and mobility. However, the current inland fleet is relatively old and poorly equipped to facilitate this transition.</a:t>
            </a:r>
          </a:p>
        </p:txBody>
      </p:sp>
    </p:spTree>
    <p:extLst>
      <p:ext uri="{BB962C8B-B14F-4D97-AF65-F5344CB8AC3E}">
        <p14:creationId xmlns:p14="http://schemas.microsoft.com/office/powerpoint/2010/main" val="3767869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B9B1323-E43B-8BD5-4D0C-EB29308574F5}"/>
              </a:ext>
            </a:extLst>
          </p:cNvPr>
          <p:cNvSpPr>
            <a:spLocks noGrp="1"/>
          </p:cNvSpPr>
          <p:nvPr>
            <p:ph type="title"/>
          </p:nvPr>
        </p:nvSpPr>
        <p:spPr>
          <a:xfrm>
            <a:off x="466722" y="586855"/>
            <a:ext cx="3201366" cy="3387497"/>
          </a:xfrm>
        </p:spPr>
        <p:txBody>
          <a:bodyPr anchor="b">
            <a:normAutofit/>
          </a:bodyPr>
          <a:lstStyle/>
          <a:p>
            <a:pPr algn="r"/>
            <a:r>
              <a:rPr lang="en-US" sz="4000" b="0" i="0">
                <a:solidFill>
                  <a:srgbClr val="FFFFFF"/>
                </a:solidFill>
                <a:effectLst/>
                <a:latin typeface="arial" panose="020B0604020202020204" pitchFamily="34" charset="0"/>
              </a:rPr>
              <a:t>Milestones for a smart and sustainable future</a:t>
            </a:r>
            <a:br>
              <a:rPr lang="en-US" sz="4000" b="0" i="0">
                <a:solidFill>
                  <a:srgbClr val="FFFFFF"/>
                </a:solidFill>
                <a:effectLst/>
                <a:latin typeface="arial" panose="020B0604020202020204" pitchFamily="34" charset="0"/>
              </a:rPr>
            </a:br>
            <a:endParaRPr lang="en-US" sz="4000">
              <a:solidFill>
                <a:srgbClr val="FFFFFF"/>
              </a:solidFill>
            </a:endParaRPr>
          </a:p>
        </p:txBody>
      </p:sp>
      <p:sp>
        <p:nvSpPr>
          <p:cNvPr id="3" name="Symbol zastępczy zawartości 2">
            <a:extLst>
              <a:ext uri="{FF2B5EF4-FFF2-40B4-BE49-F238E27FC236}">
                <a16:creationId xmlns:a16="http://schemas.microsoft.com/office/drawing/2014/main" id="{889DBC2A-2AE5-4ED1-04D0-DDD20A963BB5}"/>
              </a:ext>
            </a:extLst>
          </p:cNvPr>
          <p:cNvSpPr>
            <a:spLocks noGrp="1"/>
          </p:cNvSpPr>
          <p:nvPr>
            <p:ph idx="1"/>
          </p:nvPr>
        </p:nvSpPr>
        <p:spPr>
          <a:xfrm>
            <a:off x="4810259" y="649480"/>
            <a:ext cx="6555347" cy="5546047"/>
          </a:xfrm>
        </p:spPr>
        <p:txBody>
          <a:bodyPr anchor="ctr">
            <a:normAutofit/>
          </a:bodyPr>
          <a:lstStyle/>
          <a:p>
            <a:pPr marL="0" indent="0" algn="just">
              <a:buNone/>
            </a:pPr>
            <a:r>
              <a:rPr lang="en-US" sz="2400" b="0" i="0" dirty="0">
                <a:effectLst/>
                <a:latin typeface="arial" panose="020B0604020202020204" pitchFamily="34" charset="0"/>
              </a:rPr>
              <a:t>By 2050</a:t>
            </a:r>
          </a:p>
          <a:p>
            <a:pPr algn="just">
              <a:buFont typeface="Arial" panose="020B0604020202020204" pitchFamily="34" charset="0"/>
              <a:buChar char="•"/>
            </a:pPr>
            <a:r>
              <a:rPr lang="en-US" sz="2400" b="0" i="0" dirty="0">
                <a:effectLst/>
                <a:latin typeface="arial" panose="020B0604020202020204" pitchFamily="34" charset="0"/>
              </a:rPr>
              <a:t>nearly all cars, vans, buses as well as new heavy-duty vehicles will be zero-emission.</a:t>
            </a:r>
          </a:p>
          <a:p>
            <a:pPr algn="just">
              <a:buFont typeface="Arial" panose="020B0604020202020204" pitchFamily="34" charset="0"/>
              <a:buChar char="•"/>
            </a:pPr>
            <a:r>
              <a:rPr lang="en-US" sz="2400" b="0" i="0" dirty="0">
                <a:effectLst/>
                <a:latin typeface="arial" panose="020B0604020202020204" pitchFamily="34" charset="0"/>
              </a:rPr>
              <a:t>rail freight traffic will double.</a:t>
            </a:r>
          </a:p>
          <a:p>
            <a:pPr algn="just">
              <a:buFont typeface="Arial" panose="020B0604020202020204" pitchFamily="34" charset="0"/>
              <a:buChar char="•"/>
            </a:pPr>
            <a:r>
              <a:rPr lang="en-US" sz="2400" b="0" i="0" dirty="0">
                <a:effectLst/>
                <a:latin typeface="arial" panose="020B0604020202020204" pitchFamily="34" charset="0"/>
              </a:rPr>
              <a:t>a fully operational, multimodal Trans-European Transport Network (TEN-T) for sustainable and smart transport with high speed connectivity.</a:t>
            </a:r>
          </a:p>
          <a:p>
            <a:endParaRPr lang="en-US" sz="2000" dirty="0"/>
          </a:p>
        </p:txBody>
      </p:sp>
    </p:spTree>
    <p:extLst>
      <p:ext uri="{BB962C8B-B14F-4D97-AF65-F5344CB8AC3E}">
        <p14:creationId xmlns:p14="http://schemas.microsoft.com/office/powerpoint/2010/main" val="4026579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AE1FA3-9B90-06FB-5C06-0E45142E2270}"/>
              </a:ext>
            </a:extLst>
          </p:cNvPr>
          <p:cNvSpPr>
            <a:spLocks noGrp="1"/>
          </p:cNvSpPr>
          <p:nvPr>
            <p:ph type="title"/>
          </p:nvPr>
        </p:nvSpPr>
        <p:spPr>
          <a:xfrm>
            <a:off x="6513788" y="365125"/>
            <a:ext cx="4840010" cy="1807305"/>
          </a:xfrm>
        </p:spPr>
        <p:txBody>
          <a:bodyPr>
            <a:normAutofit/>
          </a:bodyPr>
          <a:lstStyle/>
          <a:p>
            <a:r>
              <a:rPr lang="en-US" sz="3100"/>
              <a:t>The emergence of new services in the context of first mile and last mile delivery</a:t>
            </a:r>
          </a:p>
        </p:txBody>
      </p:sp>
      <p:pic>
        <p:nvPicPr>
          <p:cNvPr id="5" name="Picture 4" descr="Obraz zawierający design&#10;&#10;Opis wygenerowany automatycznie">
            <a:extLst>
              <a:ext uri="{FF2B5EF4-FFF2-40B4-BE49-F238E27FC236}">
                <a16:creationId xmlns:a16="http://schemas.microsoft.com/office/drawing/2014/main" id="{667F979E-5BA0-11BF-EAAF-3287E1873712}"/>
              </a:ext>
            </a:extLst>
          </p:cNvPr>
          <p:cNvPicPr>
            <a:picLocks noChangeAspect="1"/>
          </p:cNvPicPr>
          <p:nvPr/>
        </p:nvPicPr>
        <p:blipFill rotWithShape="1">
          <a:blip r:embed="rId2"/>
          <a:srcRect l="26114" r="23718"/>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Symbol zastępczy zawartości 2">
            <a:extLst>
              <a:ext uri="{FF2B5EF4-FFF2-40B4-BE49-F238E27FC236}">
                <a16:creationId xmlns:a16="http://schemas.microsoft.com/office/drawing/2014/main" id="{629B7ECF-AA59-5ACA-1F60-333E44CA29DB}"/>
              </a:ext>
            </a:extLst>
          </p:cNvPr>
          <p:cNvSpPr>
            <a:spLocks noGrp="1"/>
          </p:cNvSpPr>
          <p:nvPr>
            <p:ph idx="1"/>
          </p:nvPr>
        </p:nvSpPr>
        <p:spPr>
          <a:xfrm>
            <a:off x="6513788" y="2333297"/>
            <a:ext cx="4840010" cy="3843666"/>
          </a:xfrm>
        </p:spPr>
        <p:txBody>
          <a:bodyPr>
            <a:normAutofit/>
          </a:bodyPr>
          <a:lstStyle/>
          <a:p>
            <a:pPr marL="0" indent="0" algn="just">
              <a:buNone/>
            </a:pPr>
            <a:r>
              <a:rPr lang="en-US" sz="2000" dirty="0">
                <a:solidFill>
                  <a:srgbClr val="FF0000"/>
                </a:solidFill>
              </a:rPr>
              <a:t>The emergence of new services in the context of first mile and last mile delivery, transport and logistics in urban spaces </a:t>
            </a:r>
            <a:r>
              <a:rPr lang="en-US" sz="2000" dirty="0"/>
              <a:t>more recently have also been addressed by initiatives to foster change in rural public transport as illustrated by the EU Commission’s Communication on a long-term vision for Europe’s Rural Areas in 2021 or the “Barcelona Declaration” of the informal meeting of EU ministers of Transport under the Spanish EU Council Presidency in September 2023.</a:t>
            </a:r>
          </a:p>
        </p:txBody>
      </p:sp>
    </p:spTree>
    <p:extLst>
      <p:ext uri="{BB962C8B-B14F-4D97-AF65-F5344CB8AC3E}">
        <p14:creationId xmlns:p14="http://schemas.microsoft.com/office/powerpoint/2010/main" val="1966402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D703AED-9254-048F-122C-B00875C5FCE1}"/>
              </a:ext>
            </a:extLst>
          </p:cNvPr>
          <p:cNvSpPr>
            <a:spLocks noGrp="1"/>
          </p:cNvSpPr>
          <p:nvPr>
            <p:ph type="title"/>
          </p:nvPr>
        </p:nvSpPr>
        <p:spPr/>
        <p:txBody>
          <a:bodyPr/>
          <a:lstStyle/>
          <a:p>
            <a:r>
              <a:rPr lang="pl-PL" dirty="0" err="1"/>
              <a:t>Conclusion</a:t>
            </a:r>
            <a:endParaRPr lang="en-US" dirty="0"/>
          </a:p>
        </p:txBody>
      </p:sp>
      <p:graphicFrame>
        <p:nvGraphicFramePr>
          <p:cNvPr id="5" name="Symbol zastępczy zawartości 2">
            <a:extLst>
              <a:ext uri="{FF2B5EF4-FFF2-40B4-BE49-F238E27FC236}">
                <a16:creationId xmlns:a16="http://schemas.microsoft.com/office/drawing/2014/main" id="{E46376D0-D2E8-F67D-1B76-FCDAC741325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15647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Symbol zastępczy zawartości 4">
            <a:extLst>
              <a:ext uri="{FF2B5EF4-FFF2-40B4-BE49-F238E27FC236}">
                <a16:creationId xmlns:a16="http://schemas.microsoft.com/office/drawing/2014/main" id="{AB6091D2-54B0-B27D-EF7D-63B2D0EA2991}"/>
              </a:ext>
            </a:extLst>
          </p:cNvPr>
          <p:cNvPicPr>
            <a:picLocks noChangeAspect="1"/>
          </p:cNvPicPr>
          <p:nvPr/>
        </p:nvPicPr>
        <p:blipFill rotWithShape="1">
          <a:blip r:embed="rId2"/>
          <a:srcRect t="21841" b="7476"/>
          <a:stretch/>
        </p:blipFill>
        <p:spPr>
          <a:xfrm>
            <a:off x="643467" y="1791044"/>
            <a:ext cx="10905066" cy="3275910"/>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69031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zawartości 4" descr="Obraz zawierający tekst, zrzut ekranu, Czcionka, diagram&#10;&#10;Opis wygenerowany automatycznie">
            <a:extLst>
              <a:ext uri="{FF2B5EF4-FFF2-40B4-BE49-F238E27FC236}">
                <a16:creationId xmlns:a16="http://schemas.microsoft.com/office/drawing/2014/main" id="{996D5567-B1E3-61DE-EBED-C63390318F4C}"/>
              </a:ext>
            </a:extLst>
          </p:cNvPr>
          <p:cNvPicPr>
            <a:picLocks noGrp="1" noChangeAspect="1"/>
          </p:cNvPicPr>
          <p:nvPr>
            <p:ph idx="1"/>
          </p:nvPr>
        </p:nvPicPr>
        <p:blipFill>
          <a:blip r:embed="rId2"/>
          <a:stretch>
            <a:fillRect/>
          </a:stretch>
        </p:blipFill>
        <p:spPr>
          <a:xfrm>
            <a:off x="3239043" y="643467"/>
            <a:ext cx="5713913"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9592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id="{EC7C38E7-B347-4AC0-1D67-933ECA5571DF}"/>
              </a:ext>
            </a:extLst>
          </p:cNvPr>
          <p:cNvPicPr>
            <a:picLocks noGrp="1" noChangeAspect="1"/>
          </p:cNvPicPr>
          <p:nvPr>
            <p:ph idx="1"/>
          </p:nvPr>
        </p:nvPicPr>
        <p:blipFill>
          <a:blip r:embed="rId2"/>
          <a:stretch>
            <a:fillRect/>
          </a:stretch>
        </p:blipFill>
        <p:spPr>
          <a:xfrm>
            <a:off x="2271294" y="721597"/>
            <a:ext cx="8265408" cy="5380313"/>
          </a:xfrm>
          <a:prstGeom prst="rect">
            <a:avLst/>
          </a:prstGeom>
        </p:spPr>
      </p:pic>
    </p:spTree>
    <p:extLst>
      <p:ext uri="{BB962C8B-B14F-4D97-AF65-F5344CB8AC3E}">
        <p14:creationId xmlns:p14="http://schemas.microsoft.com/office/powerpoint/2010/main" val="497672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2B8B8F-B6FE-0174-FC87-49264E626D29}"/>
              </a:ext>
            </a:extLst>
          </p:cNvPr>
          <p:cNvSpPr>
            <a:spLocks noGrp="1"/>
          </p:cNvSpPr>
          <p:nvPr>
            <p:ph type="title"/>
          </p:nvPr>
        </p:nvSpPr>
        <p:spPr/>
        <p:txBody>
          <a:bodyPr>
            <a:normAutofit fontScale="90000"/>
          </a:bodyPr>
          <a:lstStyle/>
          <a:p>
            <a:r>
              <a:rPr lang="en-US" b="0" i="0" dirty="0">
                <a:effectLst/>
                <a:latin typeface="arial" panose="020B0604020202020204" pitchFamily="34" charset="0"/>
              </a:rPr>
              <a:t>10 key areas for action to make the vision a reality</a:t>
            </a:r>
            <a:br>
              <a:rPr lang="en-US" b="0" i="0" dirty="0">
                <a:effectLst/>
                <a:latin typeface="arial" panose="020B0604020202020204" pitchFamily="34" charset="0"/>
              </a:rPr>
            </a:br>
            <a:endParaRPr lang="en-US" dirty="0"/>
          </a:p>
        </p:txBody>
      </p:sp>
      <p:sp>
        <p:nvSpPr>
          <p:cNvPr id="3" name="Symbol zastępczy zawartości 2">
            <a:extLst>
              <a:ext uri="{FF2B5EF4-FFF2-40B4-BE49-F238E27FC236}">
                <a16:creationId xmlns:a16="http://schemas.microsoft.com/office/drawing/2014/main" id="{21AF4C46-0998-A5C4-B06A-149FB7EBE59D}"/>
              </a:ext>
            </a:extLst>
          </p:cNvPr>
          <p:cNvSpPr>
            <a:spLocks noGrp="1"/>
          </p:cNvSpPr>
          <p:nvPr>
            <p:ph idx="1"/>
          </p:nvPr>
        </p:nvSpPr>
        <p:spPr/>
        <p:txBody>
          <a:bodyPr/>
          <a:lstStyle/>
          <a:p>
            <a:pPr marL="0" indent="0" algn="l">
              <a:buNone/>
            </a:pPr>
            <a:r>
              <a:rPr lang="en-US" b="0" i="0" dirty="0">
                <a:effectLst/>
                <a:latin typeface="arial" panose="020B0604020202020204" pitchFamily="34" charset="0"/>
              </a:rPr>
              <a:t>To make our goals a reality, the strategy identifies a total of 82 initiatives in 10 key areas for action (“flagships”), each with concrete measures.</a:t>
            </a:r>
          </a:p>
          <a:p>
            <a:endParaRPr lang="en-US" dirty="0"/>
          </a:p>
        </p:txBody>
      </p:sp>
    </p:spTree>
    <p:extLst>
      <p:ext uri="{BB962C8B-B14F-4D97-AF65-F5344CB8AC3E}">
        <p14:creationId xmlns:p14="http://schemas.microsoft.com/office/powerpoint/2010/main" val="3751688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99C988E-BFC3-B44F-846F-F09443FF6612}"/>
              </a:ext>
            </a:extLst>
          </p:cNvPr>
          <p:cNvSpPr>
            <a:spLocks noGrp="1"/>
          </p:cNvSpPr>
          <p:nvPr>
            <p:ph type="title"/>
          </p:nvPr>
        </p:nvSpPr>
        <p:spPr>
          <a:xfrm>
            <a:off x="466722" y="586855"/>
            <a:ext cx="3201366" cy="3387497"/>
          </a:xfrm>
        </p:spPr>
        <p:txBody>
          <a:bodyPr anchor="b">
            <a:normAutofit/>
          </a:bodyPr>
          <a:lstStyle/>
          <a:p>
            <a:pPr algn="r"/>
            <a:r>
              <a:rPr lang="en-US" sz="4000" b="0" i="0">
                <a:solidFill>
                  <a:srgbClr val="FFFFFF"/>
                </a:solidFill>
                <a:effectLst/>
                <a:latin typeface="arial" panose="020B0604020202020204" pitchFamily="34" charset="0"/>
              </a:rPr>
              <a:t>Sustainable</a:t>
            </a:r>
            <a:br>
              <a:rPr lang="en-US" sz="4000" b="0" i="0">
                <a:solidFill>
                  <a:srgbClr val="FFFFFF"/>
                </a:solidFill>
                <a:effectLst/>
                <a:latin typeface="arial" panose="020B0604020202020204" pitchFamily="34" charset="0"/>
              </a:rPr>
            </a:br>
            <a:endParaRPr lang="en-US" sz="4000">
              <a:solidFill>
                <a:srgbClr val="FFFFFF"/>
              </a:solidFill>
            </a:endParaRPr>
          </a:p>
        </p:txBody>
      </p:sp>
      <p:sp>
        <p:nvSpPr>
          <p:cNvPr id="3" name="Symbol zastępczy zawartości 2">
            <a:extLst>
              <a:ext uri="{FF2B5EF4-FFF2-40B4-BE49-F238E27FC236}">
                <a16:creationId xmlns:a16="http://schemas.microsoft.com/office/drawing/2014/main" id="{FA4446D2-1E8D-E37E-9BD1-FB3F8D3ACB94}"/>
              </a:ext>
            </a:extLst>
          </p:cNvPr>
          <p:cNvSpPr>
            <a:spLocks noGrp="1"/>
          </p:cNvSpPr>
          <p:nvPr>
            <p:ph idx="1"/>
          </p:nvPr>
        </p:nvSpPr>
        <p:spPr>
          <a:xfrm>
            <a:off x="4810259" y="649480"/>
            <a:ext cx="6555347" cy="5546047"/>
          </a:xfrm>
        </p:spPr>
        <p:txBody>
          <a:bodyPr anchor="ctr">
            <a:normAutofit/>
          </a:bodyPr>
          <a:lstStyle/>
          <a:p>
            <a:pPr marL="0" indent="0" algn="just">
              <a:buNone/>
            </a:pPr>
            <a:r>
              <a:rPr lang="en-US" sz="1800" i="0" dirty="0">
                <a:effectLst/>
                <a:latin typeface="arial" panose="020B0604020202020204" pitchFamily="34" charset="0"/>
              </a:rPr>
              <a:t>For transport to become sustainable, in practice this means:</a:t>
            </a:r>
          </a:p>
          <a:p>
            <a:pPr algn="just">
              <a:buFont typeface="+mj-lt"/>
              <a:buAutoNum type="arabicPeriod"/>
            </a:pPr>
            <a:r>
              <a:rPr lang="en-US" sz="1800" i="0" dirty="0">
                <a:effectLst/>
                <a:latin typeface="arial" panose="020B0604020202020204" pitchFamily="34" charset="0"/>
              </a:rPr>
              <a:t>Boosting the uptake of zero-emission vehicles, vessels and </a:t>
            </a:r>
            <a:r>
              <a:rPr lang="en-US" sz="1800" i="0" dirty="0" err="1">
                <a:effectLst/>
                <a:latin typeface="arial" panose="020B0604020202020204" pitchFamily="34" charset="0"/>
              </a:rPr>
              <a:t>aeroplanes</a:t>
            </a:r>
            <a:r>
              <a:rPr lang="en-US" sz="1800" i="0" dirty="0">
                <a:effectLst/>
                <a:latin typeface="arial" panose="020B0604020202020204" pitchFamily="34" charset="0"/>
              </a:rPr>
              <a:t>, renewable &amp; low-carbon fuels and related infrastructure - for instance by installing 3 million public charging points by 2030.</a:t>
            </a:r>
          </a:p>
          <a:p>
            <a:pPr algn="just">
              <a:buFont typeface="+mj-lt"/>
              <a:buAutoNum type="arabicPeriod"/>
            </a:pPr>
            <a:r>
              <a:rPr lang="en-US" sz="1800" i="0" dirty="0">
                <a:effectLst/>
                <a:latin typeface="arial" panose="020B0604020202020204" pitchFamily="34" charset="0"/>
              </a:rPr>
              <a:t>Creating zero-emission airports and ports – for instance through new initiatives to promote sustainable aviation and maritime fuels.</a:t>
            </a:r>
          </a:p>
          <a:p>
            <a:pPr algn="just">
              <a:buFont typeface="+mj-lt"/>
              <a:buAutoNum type="arabicPeriod"/>
            </a:pPr>
            <a:r>
              <a:rPr lang="en-US" sz="1800" i="0" dirty="0">
                <a:effectLst/>
                <a:latin typeface="arial" panose="020B0604020202020204" pitchFamily="34" charset="0"/>
              </a:rPr>
              <a:t>Making interurban and urban mobility healthy and sustainable - for instance by doubling high-speed rail traffic and developing extra cycling infrastructure over the next 10 years.</a:t>
            </a:r>
          </a:p>
          <a:p>
            <a:pPr algn="just">
              <a:buFont typeface="+mj-lt"/>
              <a:buAutoNum type="arabicPeriod"/>
            </a:pPr>
            <a:r>
              <a:rPr lang="en-US" sz="1800" i="0" dirty="0">
                <a:effectLst/>
                <a:latin typeface="arial" panose="020B0604020202020204" pitchFamily="34" charset="0"/>
              </a:rPr>
              <a:t>Greening freight transport – for instance by doubling rail freight traffic by 2050.</a:t>
            </a:r>
          </a:p>
          <a:p>
            <a:pPr algn="just">
              <a:buFont typeface="+mj-lt"/>
              <a:buAutoNum type="arabicPeriod"/>
            </a:pPr>
            <a:r>
              <a:rPr lang="en-US" sz="1800" i="0" dirty="0">
                <a:effectLst/>
                <a:latin typeface="arial" panose="020B0604020202020204" pitchFamily="34" charset="0"/>
              </a:rPr>
              <a:t>Pricing carbon and providing better incentives for users – for instance by pursuing a comprehensive set of measures to deliver fair and efficient pricing across all transport.</a:t>
            </a:r>
          </a:p>
          <a:p>
            <a:endParaRPr lang="en-US" sz="1700" dirty="0"/>
          </a:p>
        </p:txBody>
      </p:sp>
    </p:spTree>
    <p:extLst>
      <p:ext uri="{BB962C8B-B14F-4D97-AF65-F5344CB8AC3E}">
        <p14:creationId xmlns:p14="http://schemas.microsoft.com/office/powerpoint/2010/main" val="3895444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E24A754-2B57-E027-F0A2-6F3522E9BA6C}"/>
              </a:ext>
            </a:extLst>
          </p:cNvPr>
          <p:cNvSpPr>
            <a:spLocks noGrp="1"/>
          </p:cNvSpPr>
          <p:nvPr>
            <p:ph type="title"/>
          </p:nvPr>
        </p:nvSpPr>
        <p:spPr>
          <a:xfrm>
            <a:off x="466722" y="586855"/>
            <a:ext cx="3201366" cy="3387497"/>
          </a:xfrm>
        </p:spPr>
        <p:txBody>
          <a:bodyPr anchor="b">
            <a:normAutofit/>
          </a:bodyPr>
          <a:lstStyle/>
          <a:p>
            <a:pPr algn="r"/>
            <a:r>
              <a:rPr lang="en-US" sz="4000" b="0" i="0">
                <a:solidFill>
                  <a:srgbClr val="FFFFFF"/>
                </a:solidFill>
                <a:effectLst/>
                <a:latin typeface="arial" panose="020B0604020202020204" pitchFamily="34" charset="0"/>
              </a:rPr>
              <a:t>Smart</a:t>
            </a:r>
            <a:br>
              <a:rPr lang="en-US" sz="4000" b="0" i="0">
                <a:solidFill>
                  <a:srgbClr val="FFFFFF"/>
                </a:solidFill>
                <a:effectLst/>
                <a:latin typeface="arial" panose="020B0604020202020204" pitchFamily="34" charset="0"/>
              </a:rPr>
            </a:br>
            <a:endParaRPr lang="en-US" sz="4000">
              <a:solidFill>
                <a:srgbClr val="FFFFFF"/>
              </a:solidFill>
            </a:endParaRPr>
          </a:p>
        </p:txBody>
      </p:sp>
      <p:sp>
        <p:nvSpPr>
          <p:cNvPr id="3" name="Symbol zastępczy zawartości 2">
            <a:extLst>
              <a:ext uri="{FF2B5EF4-FFF2-40B4-BE49-F238E27FC236}">
                <a16:creationId xmlns:a16="http://schemas.microsoft.com/office/drawing/2014/main" id="{E5940DCA-B833-CA85-6AD7-DD2F5EFDE6DB}"/>
              </a:ext>
            </a:extLst>
          </p:cNvPr>
          <p:cNvSpPr>
            <a:spLocks noGrp="1"/>
          </p:cNvSpPr>
          <p:nvPr>
            <p:ph idx="1"/>
          </p:nvPr>
        </p:nvSpPr>
        <p:spPr>
          <a:xfrm>
            <a:off x="4810259" y="649480"/>
            <a:ext cx="6555347" cy="5546047"/>
          </a:xfrm>
        </p:spPr>
        <p:txBody>
          <a:bodyPr anchor="ctr">
            <a:normAutofit/>
          </a:bodyPr>
          <a:lstStyle/>
          <a:p>
            <a:pPr marL="0" indent="0" algn="just">
              <a:buNone/>
            </a:pPr>
            <a:r>
              <a:rPr lang="en-US" sz="2400" i="0" dirty="0">
                <a:effectLst/>
                <a:latin typeface="arial" panose="020B0604020202020204" pitchFamily="34" charset="0"/>
              </a:rPr>
              <a:t>Innovation and </a:t>
            </a:r>
            <a:r>
              <a:rPr lang="en-US" sz="2400" i="0" dirty="0" err="1">
                <a:effectLst/>
                <a:latin typeface="arial" panose="020B0604020202020204" pitchFamily="34" charset="0"/>
              </a:rPr>
              <a:t>digitalisation</a:t>
            </a:r>
            <a:r>
              <a:rPr lang="en-US" sz="2400" i="0" dirty="0">
                <a:effectLst/>
                <a:latin typeface="arial" panose="020B0604020202020204" pitchFamily="34" charset="0"/>
              </a:rPr>
              <a:t> will shape how passengers and freight move around in the future if the right conditions are put in place. The strategy foresees:</a:t>
            </a:r>
          </a:p>
          <a:p>
            <a:pPr algn="just">
              <a:buFont typeface="+mj-lt"/>
              <a:buAutoNum type="arabicPeriod"/>
            </a:pPr>
            <a:r>
              <a:rPr lang="en-US" sz="2400" i="0" dirty="0">
                <a:effectLst/>
                <a:latin typeface="arial" panose="020B0604020202020204" pitchFamily="34" charset="0"/>
              </a:rPr>
              <a:t>Making connected and automated multimodal mobility a reality – for instance by making it possible for passengers to buy tickets for multimodal journeys and freight to seamlessly switch between transport modes.</a:t>
            </a:r>
          </a:p>
          <a:p>
            <a:pPr algn="just">
              <a:buFont typeface="+mj-lt"/>
              <a:buAutoNum type="arabicPeriod"/>
            </a:pPr>
            <a:r>
              <a:rPr lang="en-US" sz="2400" i="0" dirty="0">
                <a:effectLst/>
                <a:latin typeface="arial" panose="020B0604020202020204" pitchFamily="34" charset="0"/>
              </a:rPr>
              <a:t>Boosting innovation and the use of data and artificial intelligence (AI) for smarter mobility – for instance by fully supporting the deployment of drones and unmanned aircraft and further actions to build a European Common Mobility Data Space.</a:t>
            </a:r>
          </a:p>
          <a:p>
            <a:endParaRPr lang="en-US" sz="2000" dirty="0"/>
          </a:p>
        </p:txBody>
      </p:sp>
    </p:spTree>
    <p:extLst>
      <p:ext uri="{BB962C8B-B14F-4D97-AF65-F5344CB8AC3E}">
        <p14:creationId xmlns:p14="http://schemas.microsoft.com/office/powerpoint/2010/main" val="3004329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6601A9F-2A24-C45A-F4ED-6DD8C85B3FB3}"/>
              </a:ext>
            </a:extLst>
          </p:cNvPr>
          <p:cNvSpPr>
            <a:spLocks noGrp="1"/>
          </p:cNvSpPr>
          <p:nvPr>
            <p:ph type="title"/>
          </p:nvPr>
        </p:nvSpPr>
        <p:spPr>
          <a:xfrm>
            <a:off x="466722" y="586855"/>
            <a:ext cx="3201366" cy="3387497"/>
          </a:xfrm>
        </p:spPr>
        <p:txBody>
          <a:bodyPr anchor="b">
            <a:normAutofit/>
          </a:bodyPr>
          <a:lstStyle/>
          <a:p>
            <a:pPr algn="r"/>
            <a:r>
              <a:rPr lang="en-US" sz="4000" b="0" i="0">
                <a:solidFill>
                  <a:srgbClr val="FFFFFF"/>
                </a:solidFill>
                <a:effectLst/>
                <a:latin typeface="arial" panose="020B0604020202020204" pitchFamily="34" charset="0"/>
              </a:rPr>
              <a:t>Resilient</a:t>
            </a:r>
            <a:br>
              <a:rPr lang="en-US" sz="4000" b="0" i="0">
                <a:solidFill>
                  <a:srgbClr val="FFFFFF"/>
                </a:solidFill>
                <a:effectLst/>
                <a:latin typeface="arial" panose="020B0604020202020204" pitchFamily="34" charset="0"/>
              </a:rPr>
            </a:br>
            <a:endParaRPr lang="en-US" sz="4000">
              <a:solidFill>
                <a:srgbClr val="FFFFFF"/>
              </a:solidFill>
            </a:endParaRPr>
          </a:p>
        </p:txBody>
      </p:sp>
      <p:sp>
        <p:nvSpPr>
          <p:cNvPr id="3" name="Symbol zastępczy zawartości 2">
            <a:extLst>
              <a:ext uri="{FF2B5EF4-FFF2-40B4-BE49-F238E27FC236}">
                <a16:creationId xmlns:a16="http://schemas.microsoft.com/office/drawing/2014/main" id="{A60DB85E-9C05-E3A9-9CC6-25FF466BFEED}"/>
              </a:ext>
            </a:extLst>
          </p:cNvPr>
          <p:cNvSpPr>
            <a:spLocks noGrp="1"/>
          </p:cNvSpPr>
          <p:nvPr>
            <p:ph idx="1"/>
          </p:nvPr>
        </p:nvSpPr>
        <p:spPr>
          <a:xfrm>
            <a:off x="4810259" y="649480"/>
            <a:ext cx="6555347" cy="5546047"/>
          </a:xfrm>
        </p:spPr>
        <p:txBody>
          <a:bodyPr anchor="ctr">
            <a:normAutofit/>
          </a:bodyPr>
          <a:lstStyle/>
          <a:p>
            <a:pPr marL="0" indent="0">
              <a:buNone/>
            </a:pPr>
            <a:endParaRPr lang="en-US" sz="1900" b="0" i="0" dirty="0">
              <a:effectLst/>
              <a:latin typeface="arial" panose="020B0604020202020204" pitchFamily="34" charset="0"/>
            </a:endParaRPr>
          </a:p>
          <a:p>
            <a:pPr marL="0" indent="0" algn="just">
              <a:buNone/>
            </a:pPr>
            <a:r>
              <a:rPr lang="en-US" sz="1900" i="0" dirty="0">
                <a:effectLst/>
                <a:latin typeface="arial" panose="020B0604020202020204" pitchFamily="34" charset="0"/>
              </a:rPr>
              <a:t>Transport has been one of the sectors hit hardest by the COVID-19 pandemic, and many businesses in the sector are seeing immense operational and financial difficulties. The Commission therefore commits to:</a:t>
            </a:r>
          </a:p>
          <a:p>
            <a:pPr algn="just">
              <a:buFont typeface="+mj-lt"/>
              <a:buAutoNum type="arabicPeriod"/>
            </a:pPr>
            <a:r>
              <a:rPr lang="en-US" sz="1900" i="0" dirty="0">
                <a:effectLst/>
                <a:latin typeface="arial" panose="020B0604020202020204" pitchFamily="34" charset="0"/>
              </a:rPr>
              <a:t>Reinforce the Single Market - for instance through reinforcing efforts and investments to complete the Trans-European Transport Network (TEN-T) by 2030 and support the sector to build back better through increased investments, both public and private, in the </a:t>
            </a:r>
            <a:r>
              <a:rPr lang="en-US" sz="1900" i="0" dirty="0" err="1">
                <a:effectLst/>
                <a:latin typeface="arial" panose="020B0604020202020204" pitchFamily="34" charset="0"/>
              </a:rPr>
              <a:t>modernisation</a:t>
            </a:r>
            <a:r>
              <a:rPr lang="en-US" sz="1900" i="0" dirty="0">
                <a:effectLst/>
                <a:latin typeface="arial" panose="020B0604020202020204" pitchFamily="34" charset="0"/>
              </a:rPr>
              <a:t> of fleets in all modes.</a:t>
            </a:r>
          </a:p>
          <a:p>
            <a:pPr algn="just">
              <a:buFont typeface="+mj-lt"/>
              <a:buAutoNum type="arabicPeriod"/>
            </a:pPr>
            <a:r>
              <a:rPr lang="en-US" sz="1900" i="0" dirty="0">
                <a:effectLst/>
                <a:latin typeface="arial" panose="020B0604020202020204" pitchFamily="34" charset="0"/>
              </a:rPr>
              <a:t>Make mobility fair and just for all – for instance by making the new mobility affordable and accessible in all regions and for all passengers including those with reduced mobility and making the sector more attractive for workers.</a:t>
            </a:r>
          </a:p>
          <a:p>
            <a:pPr algn="just">
              <a:buFont typeface="+mj-lt"/>
              <a:buAutoNum type="arabicPeriod"/>
            </a:pPr>
            <a:r>
              <a:rPr lang="en-US" sz="1900" i="0" dirty="0">
                <a:effectLst/>
                <a:latin typeface="arial" panose="020B0604020202020204" pitchFamily="34" charset="0"/>
              </a:rPr>
              <a:t>Step up transport safety and security across all modes - including by bringing the death toll close to zero by 2050.</a:t>
            </a:r>
          </a:p>
          <a:p>
            <a:endParaRPr lang="en-US" sz="1900" dirty="0"/>
          </a:p>
        </p:txBody>
      </p:sp>
    </p:spTree>
    <p:extLst>
      <p:ext uri="{BB962C8B-B14F-4D97-AF65-F5344CB8AC3E}">
        <p14:creationId xmlns:p14="http://schemas.microsoft.com/office/powerpoint/2010/main" val="2931456471"/>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77</TotalTime>
  <Words>2796</Words>
  <Application>Microsoft Office PowerPoint</Application>
  <PresentationFormat>Panoramiczny</PresentationFormat>
  <Paragraphs>106</Paragraphs>
  <Slides>43</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43</vt:i4>
      </vt:variant>
    </vt:vector>
  </HeadingPairs>
  <TitlesOfParts>
    <vt:vector size="48" baseType="lpstr">
      <vt:lpstr>Aptos</vt:lpstr>
      <vt:lpstr>Aptos Display</vt:lpstr>
      <vt:lpstr>Arial</vt:lpstr>
      <vt:lpstr>Arial</vt:lpstr>
      <vt:lpstr>Motyw pakietu Office</vt:lpstr>
      <vt:lpstr>Mobility Strategy </vt:lpstr>
      <vt:lpstr>Milestones for a smart and sustainable future </vt:lpstr>
      <vt:lpstr>Milestones for a smart and sustainable future</vt:lpstr>
      <vt:lpstr>Milestones for a smart and sustainable future </vt:lpstr>
      <vt:lpstr>Prezentacja programu PowerPoint</vt:lpstr>
      <vt:lpstr>10 key areas for action to make the vision a reality </vt:lpstr>
      <vt:lpstr>Sustainable </vt:lpstr>
      <vt:lpstr>Smart </vt:lpstr>
      <vt:lpstr>Resilient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Workers basic statistic </vt:lpstr>
      <vt:lpstr>Prezentacja programu PowerPoint</vt:lpstr>
      <vt:lpstr>Prezentacja programu PowerPoint</vt:lpstr>
      <vt:lpstr>Road transport</vt:lpstr>
      <vt:lpstr>Road transport</vt:lpstr>
      <vt:lpstr>Road transport</vt:lpstr>
      <vt:lpstr>Mobility-as-aService (MaaS) and Transport-as-a-Service (TaaS)</vt:lpstr>
      <vt:lpstr>Mobility-as-aService</vt:lpstr>
      <vt:lpstr>Public/Private</vt:lpstr>
      <vt:lpstr>Prezentacja programu PowerPoint</vt:lpstr>
      <vt:lpstr>Prezentacja programu PowerPoint</vt:lpstr>
      <vt:lpstr>Road transport  </vt:lpstr>
      <vt:lpstr>Rail transport</vt:lpstr>
      <vt:lpstr>Rail transport</vt:lpstr>
      <vt:lpstr>Rail transport</vt:lpstr>
      <vt:lpstr>European Social dialogue </vt:lpstr>
      <vt:lpstr>Air transport</vt:lpstr>
      <vt:lpstr>Air transport</vt:lpstr>
      <vt:lpstr>aviation industry is evolving</vt:lpstr>
      <vt:lpstr>Maritime transport</vt:lpstr>
      <vt:lpstr>Maritame sector</vt:lpstr>
      <vt:lpstr>Maritime sector</vt:lpstr>
      <vt:lpstr>Inland waterways transport</vt:lpstr>
      <vt:lpstr>The emergence of new services in the context of first mile and last mile delivery</vt:lpstr>
      <vt:lpstr>Conclusion</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Barbara Surdykowska</dc:creator>
  <cp:lastModifiedBy>Barbara Surdykowska</cp:lastModifiedBy>
  <cp:revision>6</cp:revision>
  <dcterms:created xsi:type="dcterms:W3CDTF">2024-11-04T01:09:35Z</dcterms:created>
  <dcterms:modified xsi:type="dcterms:W3CDTF">2024-11-04T02:27:16Z</dcterms:modified>
</cp:coreProperties>
</file>