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2" r:id="rId3"/>
    <p:sldId id="377" r:id="rId4"/>
    <p:sldId id="346" r:id="rId5"/>
    <p:sldId id="383" r:id="rId6"/>
    <p:sldId id="339" r:id="rId7"/>
    <p:sldId id="374" r:id="rId8"/>
    <p:sldId id="378" r:id="rId9"/>
    <p:sldId id="405" r:id="rId10"/>
    <p:sldId id="371" r:id="rId11"/>
    <p:sldId id="343" r:id="rId12"/>
    <p:sldId id="344" r:id="rId13"/>
    <p:sldId id="376" r:id="rId14"/>
    <p:sldId id="404" r:id="rId15"/>
    <p:sldId id="406" r:id="rId16"/>
    <p:sldId id="400" r:id="rId17"/>
    <p:sldId id="407" r:id="rId18"/>
    <p:sldId id="381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E043A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71" autoAdjust="0"/>
    <p:restoredTop sz="86436" autoAdjust="0"/>
  </p:normalViewPr>
  <p:slideViewPr>
    <p:cSldViewPr>
      <p:cViewPr varScale="1">
        <p:scale>
          <a:sx n="84" d="100"/>
          <a:sy n="84" d="100"/>
        </p:scale>
        <p:origin x="845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r-Latn-CS"/>
              <a:t>19.9.2014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A2C450-E481-4E9C-A046-94670F6C791C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29487710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r-Latn-CS"/>
              <a:t>19.9.2014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D745F1-E11E-4A81-96A1-1237755FD2C7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8839308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19.9.2014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22534" name="Slide Number Placeholder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DC36B6-8616-4E67-82D7-A2AF83CACCEB}" type="slidenum">
              <a:rPr lang="sr-Latn-CS" altLang="en-US">
                <a:latin typeface="Calibri" panose="020F0502020204030204" pitchFamily="34" charset="0"/>
              </a:rPr>
              <a:pPr/>
              <a:t>5</a:t>
            </a:fld>
            <a:endParaRPr lang="sr-Latn-C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9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5ADE8B5-3E60-AC28-3CBA-6CE8CEA4A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BFF54F8-9020-CC3E-9435-947AF262F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F7E3-91FC-AEAC-F3F0-034EA64696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19.9.2014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A3E8-34A1-C604-0678-D19CC43C6E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34888A8C-E499-1A77-E3DC-79285AE1A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B9027-F5C6-4724-94B2-6AB0D64BEABF}" type="slidenum">
              <a:rPr lang="sr-Latn-CS" altLang="en-US" smtClean="0">
                <a:latin typeface="Calibri" panose="020F0502020204030204" pitchFamily="34" charset="0"/>
              </a:rPr>
              <a:pPr/>
              <a:t>9</a:t>
            </a:fld>
            <a:endParaRPr lang="sr-Latn-C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19.9.2014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03E6A4-FDA1-4B1C-A2A0-2E09106DB213}" type="slidenum">
              <a:rPr lang="sr-Latn-CS" altLang="en-US">
                <a:latin typeface="Calibri" panose="020F0502020204030204" pitchFamily="34" charset="0"/>
              </a:rPr>
              <a:pPr/>
              <a:t>12</a:t>
            </a:fld>
            <a:endParaRPr lang="sr-Latn-C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5AC9DE-CD52-4B86-B04E-E07AAA7B3B33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1C977E-FCFF-48CD-BC61-46BFD7C30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82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8862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4738-AF51-4A96-9721-CDA1C0CE89FE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6F1FFD-2D9A-48E6-8312-A80DFE968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84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86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7EFA-493F-4B29-BE5F-8601E04D550A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ADE1-39FB-4133-862B-19DA77F9D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56012"/>
      </p:ext>
    </p:extLst>
  </p:cSld>
  <p:clrMapOvr>
    <a:masterClrMapping/>
  </p:clrMapOvr>
  <p:transition spd="slow" advTm="8862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AB76B1-CFAC-455C-AF3F-B4290BD8BEAB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03A1F-242A-4DA2-9F60-2F41DE9CD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23112"/>
      </p:ext>
    </p:extLst>
  </p:cSld>
  <p:clrMapOvr>
    <a:masterClrMapping/>
  </p:clrMapOvr>
  <p:transition spd="slow" advTm="8862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367C45-F70B-42D6-846D-70E5AADC576E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CBA45-722D-40D5-8554-8D65941A3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753"/>
      </p:ext>
    </p:extLst>
  </p:cSld>
  <p:clrMapOvr>
    <a:masterClrMapping/>
  </p:clrMapOvr>
  <p:transition spd="slow" advTm="8862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CA7D-A54B-42EF-9FD9-C08BBD2A688C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B94D-6904-4EA1-895A-D1E4DB9F5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782168"/>
      </p:ext>
    </p:extLst>
  </p:cSld>
  <p:clrMapOvr>
    <a:masterClrMapping/>
  </p:clrMapOvr>
  <p:transition spd="slow" advTm="8862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1ACF-ABA3-4E72-B75C-3A0FE87C207B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DACEF3-61E5-4614-992A-AAFEE0D01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619318"/>
      </p:ext>
    </p:extLst>
  </p:cSld>
  <p:clrMapOvr>
    <a:masterClrMapping/>
  </p:clrMapOvr>
  <p:transition spd="slow" advTm="8862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1688-E179-48F9-A74C-6E62C215BDD4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B96A-0B04-4A5A-85E4-857E4CB3B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582548"/>
      </p:ext>
    </p:extLst>
  </p:cSld>
  <p:clrMapOvr>
    <a:masterClrMapping/>
  </p:clrMapOvr>
  <p:transition spd="slow" advTm="8862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2E35D3-D392-4786-84F1-6D36AA67F97C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912DD073-DC42-4929-A329-5D70733D4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862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312-F6BD-409C-80C9-B4C3C280BA81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E0FE-59ED-4C14-90A4-BBBA3A468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703120"/>
      </p:ext>
    </p:extLst>
  </p:cSld>
  <p:clrMapOvr>
    <a:masterClrMapping/>
  </p:clrMapOvr>
  <p:transition spd="slow" advTm="8862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C72DCB-3AD8-4EAE-8B17-A5FB42E8074C}" type="datetime1">
              <a:rPr lang="sr-Cyrl-RS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r-Cyrl-RS"/>
              <a:t>Београд 2017. године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1B721FAB-8F06-46C0-8ACF-43F33DF4F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697" r:id="rId2"/>
    <p:sldLayoutId id="2147484706" r:id="rId3"/>
    <p:sldLayoutId id="2147484707" r:id="rId4"/>
    <p:sldLayoutId id="2147484698" r:id="rId5"/>
    <p:sldLayoutId id="2147484708" r:id="rId6"/>
    <p:sldLayoutId id="2147484699" r:id="rId7"/>
    <p:sldLayoutId id="2147484709" r:id="rId8"/>
    <p:sldLayoutId id="2147484700" r:id="rId9"/>
    <p:sldLayoutId id="2147484710" r:id="rId10"/>
  </p:sldLayoutIdLst>
  <p:transition spd="slow" advTm="8862"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3E3E3E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E3E3E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>
          <a:xfrm>
            <a:off x="2590800" y="6019800"/>
            <a:ext cx="6705600" cy="685800"/>
          </a:xfrm>
        </p:spPr>
        <p:txBody>
          <a:bodyPr/>
          <a:lstStyle/>
          <a:p>
            <a:r>
              <a:rPr lang="sr-Cyrl-RS" altLang="en-US" dirty="0"/>
              <a:t>Београд, </a:t>
            </a:r>
            <a:r>
              <a:rPr lang="sr-Latn-RS" altLang="en-US" dirty="0"/>
              <a:t>202</a:t>
            </a:r>
            <a:r>
              <a:rPr lang="en-US" altLang="en-US" dirty="0"/>
              <a:t>4</a:t>
            </a:r>
            <a:r>
              <a:rPr lang="sr-Latn-RS" altLang="en-US" dirty="0"/>
              <a:t>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096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124414"/>
            <a:ext cx="533400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sr-Cyrl-R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sr-Cyrl-R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Делатност</a:t>
            </a:r>
            <a:r>
              <a:rPr lang="sr-Cyrl-RS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мисија Института за стандардизацију Србије</a:t>
            </a:r>
          </a:p>
          <a:p>
            <a:pPr algn="ctr">
              <a:defRPr/>
            </a:pP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413" name="Title 1"/>
          <p:cNvSpPr txBox="1">
            <a:spLocks/>
          </p:cNvSpPr>
          <p:nvPr/>
        </p:nvSpPr>
        <p:spPr bwMode="auto">
          <a:xfrm>
            <a:off x="588963" y="247650"/>
            <a:ext cx="8648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Cyrl-RS" altLang="sr-Latn-RS" sz="28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itle 1"/>
          <p:cNvSpPr txBox="1">
            <a:spLocks/>
          </p:cNvSpPr>
          <p:nvPr/>
        </p:nvSpPr>
        <p:spPr bwMode="auto">
          <a:xfrm>
            <a:off x="1752600" y="4586288"/>
            <a:ext cx="8648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sr-Latn-RS" sz="2400" dirty="0">
                <a:solidFill>
                  <a:srgbClr val="002060"/>
                </a:solidFill>
                <a:latin typeface="Calibri" panose="020F0502020204030204" pitchFamily="34" charset="0"/>
              </a:rPr>
              <a:t>Александра Богдановић,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sr-Latn-RS" sz="1600" dirty="0">
                <a:solidFill>
                  <a:srgbClr val="002060"/>
                </a:solidFill>
                <a:latin typeface="Calibri" panose="020F0502020204030204" pitchFamily="34" charset="0"/>
              </a:rPr>
              <a:t>Службеник за односе са јавношћу и маркетинг</a:t>
            </a:r>
            <a:endParaRPr lang="sr-Latn-RS" altLang="sr-Latn-RS" sz="1600" dirty="0">
              <a:solidFill>
                <a:srgbClr val="002060"/>
              </a:solidFill>
            </a:endParaRP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218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0"/>
          <p:cNvSpPr>
            <a:spLocks noGrp="1"/>
          </p:cNvSpPr>
          <p:nvPr>
            <p:ph type="title"/>
          </p:nvPr>
        </p:nvSpPr>
        <p:spPr>
          <a:xfrm>
            <a:off x="1039813" y="284163"/>
            <a:ext cx="8153400" cy="990600"/>
          </a:xfrm>
        </p:spPr>
        <p:txBody>
          <a:bodyPr/>
          <a:lstStyle/>
          <a:p>
            <a:pPr algn="ctr"/>
            <a:r>
              <a:rPr lang="sr-Cyrl-RS" altLang="sr-Latn-RS" sz="2800" dirty="0">
                <a:solidFill>
                  <a:srgbClr val="002060"/>
                </a:solidFill>
              </a:rPr>
              <a:t>Услуга онлајн читања</a:t>
            </a:r>
            <a:r>
              <a:rPr lang="sr-Latn-RS" altLang="sr-Latn-RS" sz="2800" dirty="0">
                <a:solidFill>
                  <a:srgbClr val="002060"/>
                </a:solidFill>
              </a:rPr>
              <a:t> SRPS</a:t>
            </a:r>
            <a:r>
              <a:rPr lang="sr-Cyrl-RS" altLang="sr-Latn-RS" sz="2800" dirty="0">
                <a:solidFill>
                  <a:srgbClr val="002060"/>
                </a:solidFill>
              </a:rPr>
              <a:t> стандарда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1AB287-BBF1-48F2-BBBE-30C2D58503DA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7652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E1D844D-1280-4BBC-8871-AF25115C4541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76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87513"/>
            <a:ext cx="87630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62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15888" y="1695450"/>
            <a:ext cx="8686801" cy="869950"/>
          </a:xfrm>
        </p:spPr>
        <p:txBody>
          <a:bodyPr/>
          <a:lstStyle/>
          <a:p>
            <a:pPr algn="ctr"/>
            <a:r>
              <a:rPr lang="sr-Cyrl-RS" altLang="sr-Latn-RS" sz="2800" dirty="0">
                <a:solidFill>
                  <a:srgbClr val="002060"/>
                </a:solidFill>
              </a:rPr>
              <a:t>      Штампана и електронска издања</a:t>
            </a:r>
            <a:endParaRPr lang="sr-Latn-RS" altLang="sr-Latn-RS" sz="28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814243-32A5-40DE-81AD-BA8B17BAF94E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867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61286B53-F752-4A2B-9ACC-233DFE3D8ADC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8677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3543300"/>
            <a:ext cx="2324100" cy="2325688"/>
          </a:xfrm>
        </p:spPr>
      </p:pic>
      <p:pic>
        <p:nvPicPr>
          <p:cNvPr id="2867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1388" y="468313"/>
            <a:ext cx="5422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altLang="sr-Latn-RS" dirty="0">
                <a:solidFill>
                  <a:srgbClr val="002060"/>
                </a:solidFill>
              </a:rPr>
              <a:t> </a:t>
            </a:r>
            <a:r>
              <a:rPr lang="sr-Cyrl-RS" altLang="sr-Latn-RS" sz="3600" dirty="0">
                <a:solidFill>
                  <a:srgbClr val="002060"/>
                </a:solidFill>
                <a:latin typeface="+mn-lt"/>
              </a:rPr>
              <a:t>Збирке српских стандарда</a:t>
            </a:r>
            <a:endParaRPr lang="en-US" sz="3600" dirty="0">
              <a:latin typeface="+mn-lt"/>
            </a:endParaRPr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708025" y="2811463"/>
            <a:ext cx="2490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r-Cyrl-RS" altLang="sr-Latn-RS" dirty="0">
                <a:solidFill>
                  <a:srgbClr val="002060"/>
                </a:solidFill>
              </a:rPr>
              <a:t>14 штампаних </a:t>
            </a:r>
            <a:r>
              <a:rPr lang="sr-Cyrl-RS" altLang="sr-Latn-RS" dirty="0">
                <a:solidFill>
                  <a:srgbClr val="002060"/>
                </a:solidFill>
                <a:latin typeface="+mn-lt"/>
              </a:rPr>
              <a:t>збирки</a:t>
            </a:r>
            <a:endParaRPr lang="en-US" altLang="en-US" dirty="0">
              <a:latin typeface="+mn-lt"/>
            </a:endParaRPr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3638550" y="2855913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Cyrl-RS" altLang="sr-Latn-RS">
                <a:solidFill>
                  <a:srgbClr val="002060"/>
                </a:solidFill>
              </a:rPr>
              <a:t>34 </a:t>
            </a:r>
            <a:r>
              <a:rPr lang="sr-Latn-RS" altLang="sr-Latn-RS">
                <a:solidFill>
                  <a:srgbClr val="002060"/>
                </a:solidFill>
              </a:rPr>
              <a:t>CD </a:t>
            </a:r>
            <a:r>
              <a:rPr lang="sr-Cyrl-RS" altLang="sr-Latn-RS">
                <a:solidFill>
                  <a:srgbClr val="002060"/>
                </a:solidFill>
              </a:rPr>
              <a:t>збирке</a:t>
            </a:r>
            <a:endParaRPr lang="en-US" altLang="en-US"/>
          </a:p>
        </p:txBody>
      </p:sp>
      <p:pic>
        <p:nvPicPr>
          <p:cNvPr id="2868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38488"/>
            <a:ext cx="446722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52901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6103938" y="2830513"/>
            <a:ext cx="2449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>
                <a:solidFill>
                  <a:srgbClr val="0E043A"/>
                </a:solidFill>
              </a:rPr>
              <a:t>3 </a:t>
            </a:r>
            <a:r>
              <a:rPr lang="sr-Cyrl-RS" altLang="en-US">
                <a:solidFill>
                  <a:srgbClr val="0E043A"/>
                </a:solidFill>
              </a:rPr>
              <a:t>збирке за </a:t>
            </a:r>
            <a:r>
              <a:rPr lang="sr-Latn-RS" altLang="en-US">
                <a:solidFill>
                  <a:srgbClr val="0E043A"/>
                </a:solidFill>
              </a:rPr>
              <a:t>download</a:t>
            </a:r>
            <a:endParaRPr lang="en-US" altLang="en-US">
              <a:solidFill>
                <a:srgbClr val="0E043A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140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altLang="sr-Latn-RS" sz="2800">
                <a:solidFill>
                  <a:srgbClr val="002060"/>
                </a:solidFill>
              </a:rPr>
              <a:t>Едукација</a:t>
            </a:r>
            <a:endParaRPr lang="sr-Latn-RS" altLang="sr-Latn-RS" sz="2800">
              <a:solidFill>
                <a:srgbClr val="002060"/>
              </a:solidFill>
            </a:endParaRPr>
          </a:p>
        </p:txBody>
      </p:sp>
      <p:pic>
        <p:nvPicPr>
          <p:cNvPr id="29699" name="Content Placeholder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3557588"/>
            <a:ext cx="3871912" cy="2239962"/>
          </a:xfrm>
        </p:spPr>
      </p:pic>
      <p:sp>
        <p:nvSpPr>
          <p:cNvPr id="29700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29701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endParaRPr lang="sr-Latn-RS" altLang="sr-Latn-RS"/>
          </a:p>
          <a:p>
            <a:pPr algn="ctr"/>
            <a:r>
              <a:rPr lang="sr-Cyrl-RS" altLang="sr-Latn-RS"/>
              <a:t>Од 2011. године семинари</a:t>
            </a:r>
            <a:endParaRPr lang="sr-Latn-RS" altLang="sr-Latn-RS"/>
          </a:p>
          <a:p>
            <a:r>
              <a:rPr lang="sr-Latn-RS" altLang="sr-Latn-RS"/>
              <a:t>od</a:t>
            </a:r>
            <a:endParaRPr lang="ru-RU" altLang="sr-Latn-R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ctr">
              <a:defRPr/>
            </a:pPr>
            <a:r>
              <a:rPr lang="sr-Cyrl-RS" dirty="0"/>
              <a:t>Инхаус обуке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814243-32A5-40DE-81AD-BA8B17BAF94E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9704" name="Slide Number Placeholder 5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70BAADC6-CB19-4600-8F74-3A6A5D7920AE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970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57588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Placeholder 2"/>
          <p:cNvSpPr txBox="1">
            <a:spLocks/>
          </p:cNvSpPr>
          <p:nvPr/>
        </p:nvSpPr>
        <p:spPr bwMode="auto">
          <a:xfrm>
            <a:off x="609600" y="2632075"/>
            <a:ext cx="3886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>
              <a:buFontTx/>
              <a:buNone/>
            </a:pPr>
            <a:endParaRPr lang="sr-Latn-RS" altLang="sr-Latn-RS" sz="20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sr-Cyrl-RS" altLang="sr-Latn-RS" sz="2000" b="1">
                <a:solidFill>
                  <a:srgbClr val="FFFFFF"/>
                </a:solidFill>
                <a:latin typeface="Calibri" panose="020F0502020204030204" pitchFamily="34" charset="0"/>
              </a:rPr>
              <a:t>Од 2020. године онлајн</a:t>
            </a:r>
            <a:endParaRPr lang="sr-Latn-RS" altLang="sr-Latn-RS" sz="2000" b="1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sr-Latn-RS" altLang="sr-Latn-RS" sz="2000" b="1">
                <a:solidFill>
                  <a:srgbClr val="FFFFFF"/>
                </a:solidFill>
              </a:rPr>
              <a:t>od</a:t>
            </a:r>
            <a:endParaRPr lang="ru-RU" altLang="sr-Latn-RS" sz="20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970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836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7347213-C68B-4E56-B0AA-2A1C5E6EB1B8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1912938"/>
            <a:ext cx="3757612" cy="3963987"/>
          </a:xfrm>
        </p:spPr>
      </p:pic>
      <p:pic>
        <p:nvPicPr>
          <p:cNvPr id="3174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267200"/>
            <a:ext cx="42672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552575"/>
            <a:ext cx="41671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444500"/>
            <a:ext cx="60706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3600" dirty="0">
                <a:solidFill>
                  <a:srgbClr val="002060"/>
                </a:solidFill>
              </a:rPr>
              <a:t>Електронска </a:t>
            </a:r>
            <a:r>
              <a:rPr lang="sr-Cyrl-RS" sz="3600" dirty="0">
                <a:solidFill>
                  <a:srgbClr val="002060"/>
                </a:solidFill>
                <a:latin typeface="+mn-lt"/>
              </a:rPr>
              <a:t>гласила</a:t>
            </a:r>
            <a:r>
              <a:rPr lang="sr-Cyrl-RS" sz="3600" dirty="0">
                <a:solidFill>
                  <a:srgbClr val="002060"/>
                </a:solidFill>
              </a:rPr>
              <a:t> ИСС-а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8862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80B16-57E8-0D87-1E03-C44C4A81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4FDB018-DCBB-8FE3-DAB9-624ADA10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762000"/>
          </a:xfrm>
        </p:spPr>
        <p:txBody>
          <a:bodyPr/>
          <a:lstStyle/>
          <a:p>
            <a:r>
              <a:rPr lang="sr-Cyrl-RS" altLang="en-US" sz="4000" dirty="0">
                <a:solidFill>
                  <a:srgbClr val="002060"/>
                </a:solidFill>
              </a:rPr>
              <a:t>СЕРТИФИКАЦИОНО ТЕЛО ИСС</a:t>
            </a:r>
            <a:endParaRPr lang="en-US" altLang="en-US" sz="4000" dirty="0"/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4BEFE2BF-1A6F-3117-345F-1B20372661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sr-Cyrl-RS" altLang="en-US" sz="4000">
                <a:solidFill>
                  <a:schemeClr val="tx2"/>
                </a:solidFill>
              </a:rPr>
              <a:t>    С</a:t>
            </a:r>
          </a:p>
          <a:p>
            <a:r>
              <a:rPr lang="sr-Cyrl-RS" altLang="en-US" sz="4000">
                <a:solidFill>
                  <a:schemeClr val="tx2"/>
                </a:solidFill>
              </a:rPr>
              <a:t>    Т</a:t>
            </a:r>
          </a:p>
          <a:p>
            <a:r>
              <a:rPr lang="sr-Cyrl-RS" altLang="en-US" sz="4000">
                <a:solidFill>
                  <a:schemeClr val="tx2"/>
                </a:solidFill>
              </a:rPr>
              <a:t>    И</a:t>
            </a:r>
          </a:p>
          <a:p>
            <a:r>
              <a:rPr lang="sr-Cyrl-RS" altLang="en-US" sz="4000">
                <a:solidFill>
                  <a:schemeClr val="tx2"/>
                </a:solidFill>
              </a:rPr>
              <a:t>    С</a:t>
            </a:r>
          </a:p>
          <a:p>
            <a:r>
              <a:rPr lang="sr-Cyrl-RS" altLang="en-US" sz="4000">
                <a:solidFill>
                  <a:schemeClr val="tx2"/>
                </a:solidFill>
              </a:rPr>
              <a:t>    С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10BD8-08C2-70F5-34B3-779A8E900D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400" dirty="0">
              <a:solidFill>
                <a:schemeClr val="accent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400" dirty="0">
              <a:solidFill>
                <a:schemeClr val="accent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Cyrl-RS" sz="1800" b="1" dirty="0">
                <a:solidFill>
                  <a:schemeClr val="accent4"/>
                </a:solidFill>
                <a:latin typeface="+mj-lt"/>
              </a:rPr>
              <a:t>Предности Сертификације и предности нациналног  знака  усаглашености са стандардом </a:t>
            </a:r>
            <a:r>
              <a:rPr lang="sr-Cyrl-RS" sz="1400" dirty="0">
                <a:solidFill>
                  <a:schemeClr val="accent4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sr-Cyrl-RS" sz="1800" dirty="0">
                <a:solidFill>
                  <a:schemeClr val="accent4"/>
                </a:solidFill>
                <a:latin typeface="+mj-lt"/>
              </a:rPr>
              <a:t>Поверење купаца и препознатљивост на тржишту </a:t>
            </a:r>
          </a:p>
          <a:p>
            <a:pPr>
              <a:defRPr/>
            </a:pPr>
            <a:r>
              <a:rPr lang="sr-Cyrl-RS" sz="1800" dirty="0">
                <a:solidFill>
                  <a:schemeClr val="accent4"/>
                </a:solidFill>
                <a:latin typeface="+mj-lt"/>
              </a:rPr>
              <a:t>Повећање продаје </a:t>
            </a:r>
          </a:p>
          <a:p>
            <a:pPr>
              <a:defRPr/>
            </a:pPr>
            <a:r>
              <a:rPr lang="sr-Cyrl-RS" sz="1800" dirty="0">
                <a:solidFill>
                  <a:schemeClr val="accent4"/>
                </a:solidFill>
                <a:latin typeface="+mj-lt"/>
              </a:rPr>
              <a:t>Олакшан  извоз </a:t>
            </a:r>
          </a:p>
          <a:p>
            <a:pPr>
              <a:defRPr/>
            </a:pPr>
            <a:r>
              <a:rPr lang="sr-Cyrl-RS" sz="1800" dirty="0">
                <a:solidFill>
                  <a:schemeClr val="accent4"/>
                </a:solidFill>
                <a:latin typeface="+mj-lt"/>
              </a:rPr>
              <a:t>Смањење грешака и смањење трошкова </a:t>
            </a:r>
          </a:p>
          <a:p>
            <a:pPr>
              <a:defRPr/>
            </a:pPr>
            <a:r>
              <a:rPr lang="sr-Cyrl-RS" sz="1800" dirty="0">
                <a:solidFill>
                  <a:schemeClr val="accent4"/>
                </a:solidFill>
                <a:latin typeface="+mj-lt"/>
              </a:rPr>
              <a:t>Већа конкуретност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E01B3-2B55-C10D-BDDE-D5ECA5473E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14741D-F76A-41AB-8C12-5480EEC873C3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26A20F71-965D-CF62-B178-3001E5906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C24746E-D953-4BAF-AF38-A32BE82F057E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defRPr/>
              </a:pPr>
              <a:t>14</a:t>
            </a:fld>
            <a:endParaRPr lang="en-US" altLang="en-US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02785"/>
      </p:ext>
    </p:extLst>
  </p:cSld>
  <p:clrMapOvr>
    <a:masterClrMapping/>
  </p:clrMapOvr>
  <p:transition spd="slow" advTm="8862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F940-CE2E-E016-93C6-448EFD67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3050"/>
            <a:ext cx="8458200" cy="869950"/>
          </a:xfrm>
        </p:spPr>
        <p:txBody>
          <a:bodyPr/>
          <a:lstStyle/>
          <a:p>
            <a:r>
              <a:rPr lang="sr-Cyrl-RS" altLang="en-US" sz="3800" dirty="0">
                <a:solidFill>
                  <a:srgbClr val="002060"/>
                </a:solidFill>
              </a:rPr>
              <a:t>НАЦИОНАЛНИ ЗНАК УСАГЛАШЕНОСТИ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EAF0F-6F47-F90F-A3E2-3A3606FDAE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057400" cy="4343400"/>
          </a:xfrm>
        </p:spPr>
        <p:txBody>
          <a:bodyPr/>
          <a:lstStyle/>
          <a:p>
            <a:r>
              <a:rPr lang="sr-Cyrl-RS" dirty="0"/>
              <a:t>ИСС додељује</a:t>
            </a:r>
          </a:p>
          <a:p>
            <a:r>
              <a:rPr lang="sr-Cyrl-RS" sz="2000" b="1" dirty="0"/>
              <a:t>Национални</a:t>
            </a:r>
          </a:p>
          <a:p>
            <a:r>
              <a:rPr lang="sr-Cyrl-RS" sz="2000" b="1" dirty="0"/>
              <a:t>знак</a:t>
            </a:r>
          </a:p>
          <a:p>
            <a:r>
              <a:rPr lang="sr-Cyrl-RS" sz="2000" b="1" dirty="0"/>
              <a:t>усаглашености</a:t>
            </a:r>
          </a:p>
          <a:p>
            <a:r>
              <a:rPr lang="sr-Cyrl-RS" dirty="0"/>
              <a:t>са српским</a:t>
            </a:r>
          </a:p>
          <a:p>
            <a:r>
              <a:rPr lang="sr-Cyrl-RS" dirty="0"/>
              <a:t>стандардима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DB559-853B-7EF8-531F-D0D6DB7C7E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95600" y="1752600"/>
            <a:ext cx="5867400" cy="4419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Cyrl-RS" sz="1600" dirty="0">
                <a:solidFill>
                  <a:schemeClr val="accent4"/>
                </a:solidFill>
                <a:latin typeface="+mj-lt"/>
              </a:rPr>
              <a:t>Национални знак усаглашености са српским стандардом за производ/услугу је знак који потврђује да је производ/услуга реализована у складу са захтевима одговарајућег српског стандарда</a:t>
            </a:r>
            <a:r>
              <a:rPr lang="sr-Cyrl-RS" sz="1600" b="1" dirty="0">
                <a:solidFill>
                  <a:schemeClr val="accent4"/>
                </a:solidFill>
                <a:latin typeface="+mj-lt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8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8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8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8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8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Cyrl-RS" sz="1800" b="1" dirty="0">
                <a:solidFill>
                  <a:schemeClr val="accent4"/>
                </a:solidFill>
                <a:latin typeface="+mj-lt"/>
              </a:rPr>
              <a:t>Знак усаглашености са српским стандардима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Cyrl-RS" sz="1800" b="1" dirty="0">
                <a:solidFill>
                  <a:schemeClr val="accent4"/>
                </a:solidFill>
                <a:latin typeface="+mj-lt"/>
              </a:rPr>
              <a:t>учиниће да производ/услуга на тржишту лако препозна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Cyrl-RS" sz="1800" b="1" dirty="0">
                <a:solidFill>
                  <a:schemeClr val="accent4"/>
                </a:solidFill>
                <a:latin typeface="+mj-lt"/>
              </a:rPr>
              <a:t>и издвоји од осталих производа и услуга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Cyrl-RS" sz="1800" b="1" dirty="0">
                <a:solidFill>
                  <a:schemeClr val="accent4"/>
                </a:solidFill>
                <a:latin typeface="+mj-lt"/>
              </a:rPr>
              <a:t>као и да се стекне и повећа поверење купаца/корисника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1600" dirty="0">
              <a:solidFill>
                <a:schemeClr val="accent4"/>
              </a:solidFill>
              <a:latin typeface="+mj-lt"/>
            </a:endParaRPr>
          </a:p>
          <a:p>
            <a:pPr marL="0" indent="0">
              <a:buNone/>
            </a:pPr>
            <a:r>
              <a:rPr lang="sr-Cyrl-RS" dirty="0"/>
              <a:t>Знак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6D3EC-FF7D-3337-5C52-CF03AB12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1688-E179-48F9-A74C-6E62C215BDD4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BB5CE-EB20-CE5F-F21B-F9E23FEF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1AB96A-0B04-4A5A-85E4-857E4CB3B0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10BB20-409A-F51F-F1ED-46FCC11C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20977"/>
            <a:ext cx="1362762" cy="13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954"/>
      </p:ext>
    </p:extLst>
  </p:cSld>
  <p:clrMapOvr>
    <a:masterClrMapping/>
  </p:clrMapOvr>
  <p:transition spd="slow" advTm="8862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3050"/>
            <a:ext cx="6477000" cy="869950"/>
          </a:xfrm>
        </p:spPr>
        <p:txBody>
          <a:bodyPr/>
          <a:lstStyle/>
          <a:p>
            <a:pPr algn="ctr"/>
            <a:r>
              <a:rPr lang="sr-Cyrl-RS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доносе стандарди?</a:t>
            </a:r>
            <a:endParaRPr lang="en-GB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Стручне комисије за израду и доношење стандарда</a:t>
            </a:r>
          </a:p>
          <a:p>
            <a:pPr marL="0" indent="0">
              <a:buNone/>
            </a:pPr>
            <a:endParaRPr lang="ru-RU" sz="2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Израђују националне стандарде преузимањем </a:t>
            </a:r>
            <a:r>
              <a:rPr lang="sr-Latn-R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IEC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Latn-R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српском или енглеском језику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Израђују чисто националне стандарде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Прате рад одговарајућих техничких комитета у </a:t>
            </a:r>
            <a:r>
              <a:rPr lang="sr-Latn-R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 и </a:t>
            </a:r>
            <a:r>
              <a:rPr lang="sr-Latn-R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Учествују у изради европских и међународних стандарада</a:t>
            </a:r>
          </a:p>
          <a:p>
            <a:pPr marL="0" indent="0">
              <a:buNone/>
            </a:pPr>
            <a:endParaRPr lang="en-GB" sz="2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1688-E179-48F9-A74C-6E62C215BDD4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1AB96A-0B04-4A5A-85E4-857E4CB3B0B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00" y="381000"/>
            <a:ext cx="175580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2234"/>
      </p:ext>
    </p:extLst>
  </p:cSld>
  <p:clrMapOvr>
    <a:masterClrMapping/>
  </p:clrMapOvr>
  <p:transition spd="slow" advTm="8862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r-Cyrl-RS" altLang="sr-Latn-RS"/>
              <a:t> </a:t>
            </a:r>
            <a:r>
              <a:rPr lang="sr-Cyrl-RS" altLang="sr-Latn-RS" sz="4000"/>
              <a:t>Хвала на пажњи!</a:t>
            </a:r>
            <a:endParaRPr lang="sr-Latn-RS" altLang="sr-Latn-RS" sz="400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517525" y="1516063"/>
            <a:ext cx="8232775" cy="4495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sr-Cyrl-RS" sz="3200" dirty="0">
                <a:solidFill>
                  <a:schemeClr val="accent2"/>
                </a:solidFill>
              </a:rPr>
              <a:t>За чланове Уније послодаваца Србије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r-Latn-RS" sz="1600" dirty="0">
              <a:solidFill>
                <a:schemeClr val="accent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Cyrl-RS" sz="2800" dirty="0">
              <a:solidFill>
                <a:schemeClr val="accent4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r-Cyrl-RS" sz="1600" dirty="0">
              <a:solidFill>
                <a:schemeClr val="accent2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sr-Cyrl-RS" sz="3200" dirty="0">
                <a:solidFill>
                  <a:srgbClr val="002060"/>
                </a:solidFill>
              </a:rPr>
              <a:t>Контакт подаци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r-Latn-RS" sz="1600" dirty="0">
              <a:solidFill>
                <a:schemeClr val="accent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2000" dirty="0">
                <a:solidFill>
                  <a:schemeClr val="accent4"/>
                </a:solidFill>
              </a:rPr>
              <a:t>infocentar@iss.rs             iss-edukacija@iss.rs	       prodaja@iss.rs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2000" dirty="0">
                <a:solidFill>
                  <a:schemeClr val="accent4"/>
                </a:solidFill>
              </a:rPr>
              <a:t>   011/3409-310		        011/3409-340	         011/3409-335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2000" dirty="0">
                <a:solidFill>
                  <a:schemeClr val="accent4"/>
                </a:solidFill>
              </a:rPr>
              <a:t>			               3409-390	                3409-385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2000" dirty="0">
                <a:solidFill>
                  <a:schemeClr val="accent4"/>
                </a:solidFill>
              </a:rPr>
              <a:t>		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Latn-RS" sz="2000" dirty="0">
              <a:solidFill>
                <a:schemeClr val="accent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0C2EEE-9E47-49CD-963A-B3093D5E0ED1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 fontScale="40000" lnSpcReduction="20000"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Cyrl-RS" altLang="sr-Latn-RS" sz="2800">
                <a:solidFill>
                  <a:srgbClr val="FFFFFF"/>
                </a:solidFill>
              </a:rPr>
              <a:t> </a:t>
            </a:r>
            <a:endParaRPr lang="en-US" altLang="sr-Latn-RS" sz="28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5781" y="466725"/>
            <a:ext cx="335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Cyrl-RS" altLang="sr-Latn-RS" sz="3600" dirty="0">
                <a:solidFill>
                  <a:srgbClr val="002060"/>
                </a:solidFill>
                <a:latin typeface="+mn-lt"/>
              </a:rPr>
              <a:t>Посебна понуда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9159" name="AutoShape 11"/>
          <p:cNvSpPr>
            <a:spLocks noChangeAspect="1" noChangeArrowheads="1"/>
          </p:cNvSpPr>
          <p:nvPr/>
        </p:nvSpPr>
        <p:spPr bwMode="auto">
          <a:xfrm>
            <a:off x="139700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916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576292"/>
      </p:ext>
    </p:extLst>
  </p:cSld>
  <p:clrMapOvr>
    <a:masterClrMapping/>
  </p:clrMapOvr>
  <p:transition spd="slow" advTm="14874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019300" y="2514600"/>
            <a:ext cx="8153400" cy="990600"/>
          </a:xfrm>
        </p:spPr>
        <p:txBody>
          <a:bodyPr/>
          <a:lstStyle/>
          <a:p>
            <a:r>
              <a:rPr lang="sr-Cyrl-RS" altLang="en-US" dirty="0">
                <a:solidFill>
                  <a:srgbClr val="FF0000"/>
                </a:solidFill>
              </a:rPr>
              <a:t>ХВАЛА НА ПАЖЊИ!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87BAD6-CC87-490A-8B93-6C05D206A37C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5018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0314FA49-B42E-4F78-AA8A-8C6300C4DE70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5018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6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1B177E-23D0-4BA8-BC2B-644BD7135E31}" type="datetime1">
              <a:rPr lang="sr-Cyrl-RS" smtClean="0"/>
              <a:pPr>
                <a:defRPr/>
              </a:pPr>
              <a:t>22.04.2024.</a:t>
            </a:fld>
            <a:endParaRPr lang="en-US" dirty="0"/>
          </a:p>
        </p:txBody>
      </p:sp>
      <p:sp>
        <p:nvSpPr>
          <p:cNvPr id="1843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FA657151-5C5C-4C18-A2CF-D3E694098659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41513"/>
            <a:ext cx="2568575" cy="1928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303213" y="1922463"/>
            <a:ext cx="518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sr-Latn-RS" sz="1800">
                <a:solidFill>
                  <a:srgbClr val="002060"/>
                </a:solidFill>
                <a:latin typeface="Arial" panose="020B0604020202020204" pitchFamily="34" charset="0"/>
              </a:rPr>
              <a:t>Институт за стандардизацију Србије (ИСС) је једино национално тело за стандардизацију</a:t>
            </a:r>
            <a:endParaRPr lang="sr-Latn-RS" altLang="sr-Latn-RS" sz="18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sr-Latn-R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sr-Latn-R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Републици Србији</a:t>
            </a:r>
            <a:r>
              <a:rPr lang="ru-RU" altLang="sr-Latn-RS" sz="1800">
                <a:solidFill>
                  <a:srgbClr val="002060"/>
                </a:solidFill>
                <a:latin typeface="Arial" panose="020B0604020202020204" pitchFamily="34" charset="0"/>
              </a:rPr>
              <a:t>, са традицијом дугом </a:t>
            </a:r>
            <a:endParaRPr lang="sr-Latn-RS" altLang="sr-Latn-RS" sz="18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sr-Latn-RS" sz="1800">
                <a:solidFill>
                  <a:srgbClr val="002060"/>
                </a:solidFill>
                <a:latin typeface="Arial" panose="020B0604020202020204" pitchFamily="34" charset="0"/>
              </a:rPr>
              <a:t>више од осам деценија</a:t>
            </a:r>
            <a:r>
              <a:rPr lang="sr-Latn-RS" altLang="sr-Latn-RS" sz="180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" y="3825875"/>
            <a:ext cx="1951038" cy="272891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581400" y="4267200"/>
            <a:ext cx="5334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>
                <a:solidFill>
                  <a:srgbClr val="002060"/>
                </a:solidFill>
                <a:latin typeface="Arial" panose="020B0604020202020204" pitchFamily="34" charset="0"/>
              </a:rPr>
              <a:t>Оснивач Института је Влада Републике Србије, а ресорно </a:t>
            </a:r>
            <a:r>
              <a:rPr lang="sr-Latn-R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je </a:t>
            </a:r>
            <a:r>
              <a:rPr lang="sr-Cyrl-R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Министарство привреде </a:t>
            </a:r>
            <a:endParaRPr lang="en-US" altLang="en-US" sz="1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8862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620000" cy="1143000"/>
          </a:xfrm>
        </p:spPr>
        <p:txBody>
          <a:bodyPr/>
          <a:lstStyle/>
          <a:p>
            <a:pPr algn="ctr"/>
            <a:r>
              <a:rPr lang="sr-Cyrl-RS" altLang="en-US" sz="2800">
                <a:solidFill>
                  <a:srgbClr val="FF0000"/>
                </a:solidFill>
              </a:rPr>
              <a:t>14. октобар –</a:t>
            </a:r>
            <a:br>
              <a:rPr lang="sr-Cyrl-RS" altLang="en-US" sz="2800">
                <a:solidFill>
                  <a:srgbClr val="FF0000"/>
                </a:solidFill>
              </a:rPr>
            </a:br>
            <a:r>
              <a:rPr lang="sr-Cyrl-RS" altLang="en-US" sz="2800">
                <a:solidFill>
                  <a:srgbClr val="FF0000"/>
                </a:solidFill>
              </a:rPr>
              <a:t> Светски</a:t>
            </a:r>
            <a:r>
              <a:rPr lang="sr-Latn-RS" altLang="en-US" sz="2800">
                <a:solidFill>
                  <a:srgbClr val="FF0000"/>
                </a:solidFill>
              </a:rPr>
              <a:t>,</a:t>
            </a:r>
            <a:r>
              <a:rPr lang="sr-Cyrl-RS" altLang="en-US" sz="2800">
                <a:solidFill>
                  <a:srgbClr val="FF0000"/>
                </a:solidFill>
              </a:rPr>
              <a:t> а</a:t>
            </a:r>
            <a:r>
              <a:rPr lang="sr-Latn-RS" altLang="en-US" sz="2800">
                <a:solidFill>
                  <a:srgbClr val="FF0000"/>
                </a:solidFill>
              </a:rPr>
              <a:t> 16.</a:t>
            </a:r>
            <a:r>
              <a:rPr lang="sr-Cyrl-RS" altLang="en-US" sz="2800">
                <a:solidFill>
                  <a:srgbClr val="FF0000"/>
                </a:solidFill>
              </a:rPr>
              <a:t>септембар Национални дан стандарда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19459" name="Content Placeholder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6875" y="1717675"/>
            <a:ext cx="3346450" cy="4732338"/>
          </a:xfrm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F7AA8F-4F36-44CA-A493-32FB67B403A3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19461" name="Slide Number Placeholder 7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4B5EA83C-ADD1-48EB-951A-D4073D5E6DAE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1946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6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686800" cy="869950"/>
          </a:xfrm>
        </p:spPr>
        <p:txBody>
          <a:bodyPr/>
          <a:lstStyle/>
          <a:p>
            <a:pPr algn="ctr"/>
            <a:r>
              <a:rPr lang="sr-Cyrl-RS" altLang="sr-Latn-RS" sz="2800">
                <a:solidFill>
                  <a:srgbClr val="002060"/>
                </a:solidFill>
              </a:rPr>
              <a:t>   Учешће у међународној</a:t>
            </a:r>
            <a:br>
              <a:rPr lang="sr-Cyrl-RS" altLang="sr-Latn-RS" sz="2800">
                <a:solidFill>
                  <a:srgbClr val="002060"/>
                </a:solidFill>
              </a:rPr>
            </a:br>
            <a:r>
              <a:rPr lang="sr-Cyrl-RS" altLang="sr-Latn-RS" sz="2800">
                <a:solidFill>
                  <a:srgbClr val="002060"/>
                </a:solidFill>
              </a:rPr>
              <a:t>    и европској стандардизацији</a:t>
            </a:r>
            <a:endParaRPr lang="sr-Latn-RS" altLang="sr-Latn-RS" sz="2800">
              <a:solidFill>
                <a:srgbClr val="002060"/>
              </a:solidFill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814513"/>
            <a:ext cx="5368925" cy="4799012"/>
          </a:xfrm>
          <a:solidFill>
            <a:schemeClr val="bg2"/>
          </a:solidFill>
          <a:ln>
            <a:headEnd/>
            <a:tailEnd/>
          </a:ln>
        </p:spPr>
        <p:txBody>
          <a:bodyPr/>
          <a:lstStyle/>
          <a:p>
            <a:pPr algn="ctr"/>
            <a:r>
              <a:rPr lang="ru-RU" altLang="sr-Latn-R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 је пуноправни члан </a:t>
            </a:r>
            <a:r>
              <a:rPr lang="ru-RU" altLang="sr-Latn-RS" sz="1600">
                <a:solidFill>
                  <a:srgbClr val="002060"/>
                </a:solidFill>
                <a:cs typeface="Arial" panose="020B0604020202020204" pitchFamily="34" charset="0"/>
              </a:rPr>
              <a:t>међународних</a:t>
            </a:r>
            <a:r>
              <a:rPr lang="ru-RU" altLang="sr-Latn-R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 европских  организација за стандардизацију</a:t>
            </a:r>
            <a:endParaRPr lang="sr-Latn-RS" altLang="sr-Latn-R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sr-Latn-RS" sz="200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814243-32A5-40DE-81AD-BA8B17BAF94E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0485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D4EF89AA-5E60-4385-A658-87FD0E770D5A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048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4002088"/>
            <a:ext cx="32813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Content Placeholder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819400"/>
            <a:ext cx="2506663" cy="1122363"/>
          </a:xfrm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111750"/>
            <a:ext cx="28940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606675"/>
            <a:ext cx="29670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138863" y="5033963"/>
            <a:ext cx="281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>
                <a:solidFill>
                  <a:srgbClr val="002060"/>
                </a:solidFill>
              </a:rPr>
              <a:t>https://</a:t>
            </a:r>
            <a:r>
              <a:rPr lang="sr-Latn-RS" altLang="sr-Latn-RS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www.youtube.com/watch?v=jc1gM2Hv5Rc</a:t>
            </a:r>
          </a:p>
        </p:txBody>
      </p:sp>
      <p:pic>
        <p:nvPicPr>
          <p:cNvPr id="20491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811463"/>
            <a:ext cx="26384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7028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sz="2400" dirty="0">
                <a:solidFill>
                  <a:srgbClr val="002060"/>
                </a:solidFill>
              </a:rPr>
              <a:t>Београд-прошлогодишњи домаћин Генералне скупштине свих европских организација за стандардизацију-34 земље, преко 200 учесника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A0D8A3-C1F9-4351-A9B7-FA9E93F8C217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0F07EED-8905-4F32-92F4-0564391CF83E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5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44005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516063"/>
            <a:ext cx="47434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343400"/>
            <a:ext cx="4727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343400"/>
            <a:ext cx="4400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6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312738"/>
            <a:ext cx="9029700" cy="869950"/>
          </a:xfrm>
        </p:spPr>
        <p:txBody>
          <a:bodyPr/>
          <a:lstStyle/>
          <a:p>
            <a:pPr algn="ctr"/>
            <a:r>
              <a:rPr lang="sr-Cyrl-RS" altLang="sr-Latn-RS" sz="3200">
                <a:solidFill>
                  <a:srgbClr val="002060"/>
                </a:solidFill>
              </a:rPr>
              <a:t>Организација и основна делатност</a:t>
            </a:r>
            <a:endParaRPr lang="sr-Latn-RS" altLang="sr-Latn-RS" sz="3200">
              <a:solidFill>
                <a:srgbClr val="002060"/>
              </a:solidFill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2"/>
          </p:nvPr>
        </p:nvSpPr>
        <p:spPr>
          <a:xfrm>
            <a:off x="4419600" y="1752600"/>
            <a:ext cx="4519613" cy="4298950"/>
          </a:xfrm>
          <a:solidFill>
            <a:schemeClr val="bg1"/>
          </a:solidFill>
          <a:ln>
            <a:headEnd/>
            <a:tailEnd/>
          </a:ln>
        </p:spPr>
        <p:txBody>
          <a:bodyPr/>
          <a:lstStyle/>
          <a:p>
            <a:r>
              <a:rPr lang="ru-RU" altLang="sr-Latn-RS">
                <a:solidFill>
                  <a:srgbClr val="002060"/>
                </a:solidFill>
              </a:rPr>
              <a:t>ИСС доноси, преиспитује и повлачи српске стандарде и сродне </a:t>
            </a:r>
            <a:r>
              <a:rPr lang="ru-RU" altLang="sr-Latn-RS">
                <a:solidFill>
                  <a:srgbClr val="002060"/>
                </a:solidFill>
                <a:cs typeface="Arial" panose="020B0604020202020204" pitchFamily="34" charset="0"/>
              </a:rPr>
              <a:t>документе</a:t>
            </a:r>
            <a:r>
              <a:rPr lang="sr-Latn-RS" altLang="sr-Latn-RS">
                <a:solidFill>
                  <a:srgbClr val="002060"/>
                </a:solidFill>
              </a:rPr>
              <a:t>.</a:t>
            </a:r>
            <a:endParaRPr lang="ru-RU" altLang="sr-Latn-RS">
              <a:solidFill>
                <a:srgbClr val="002060"/>
              </a:solidFill>
            </a:endParaRP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</a:t>
            </a: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 EN</a:t>
            </a: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 EN ISO</a:t>
            </a: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 EN IEC</a:t>
            </a: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 ISO</a:t>
            </a: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 IEC</a:t>
            </a:r>
          </a:p>
          <a:p>
            <a:pPr algn="ctr"/>
            <a:r>
              <a:rPr lang="sr-Latn-RS" altLang="sr-Latn-RS">
                <a:solidFill>
                  <a:srgbClr val="002060"/>
                </a:solidFill>
              </a:rPr>
              <a:t>SRPS ISO/IEC</a:t>
            </a:r>
            <a:endParaRPr lang="sr-Cyrl-RS" altLang="sr-Latn-RS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814243-32A5-40DE-81AD-BA8B17BAF94E}" type="datetime1">
              <a:rPr lang="sr-Cyrl-RS" smtClean="0"/>
              <a:pPr>
                <a:defRPr/>
              </a:pPr>
              <a:t>22.04.2024.</a:t>
            </a:fld>
            <a:endParaRPr lang="en-US" dirty="0"/>
          </a:p>
        </p:txBody>
      </p:sp>
      <p:sp>
        <p:nvSpPr>
          <p:cNvPr id="2355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539B14B9-FE93-447D-9904-FB096E512EBA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3558" name="Content Placeholder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6"/>
          <a:stretch>
            <a:fillRect/>
          </a:stretch>
        </p:blipFill>
        <p:spPr>
          <a:xfrm>
            <a:off x="266700" y="4327525"/>
            <a:ext cx="3621088" cy="1935163"/>
          </a:xfrm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01788"/>
            <a:ext cx="397351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RS" dirty="0">
                <a:solidFill>
                  <a:srgbClr val="0E043A"/>
                </a:solidFill>
                <a:latin typeface="+mn-lt"/>
              </a:rPr>
              <a:t>Сектор за опште области стандардизације</a:t>
            </a:r>
          </a:p>
          <a:p>
            <a:pPr>
              <a:defRPr/>
            </a:pPr>
            <a:r>
              <a:rPr lang="sr-Cyrl-RS" dirty="0">
                <a:solidFill>
                  <a:srgbClr val="0E043A"/>
                </a:solidFill>
                <a:latin typeface="+mn-lt"/>
              </a:rPr>
              <a:t>Сектор за </a:t>
            </a:r>
            <a:r>
              <a:rPr lang="sr-Cyrl-RS" dirty="0">
                <a:solidFill>
                  <a:srgbClr val="0E043A"/>
                </a:solidFill>
                <a:latin typeface="+mn-lt"/>
                <a:cs typeface="Arial" panose="020B0604020202020204" pitchFamily="34" charset="0"/>
              </a:rPr>
              <a:t>електротехничку</a:t>
            </a:r>
            <a:r>
              <a:rPr lang="sr-Cyrl-RS" dirty="0">
                <a:solidFill>
                  <a:srgbClr val="0E043A"/>
                </a:solidFill>
                <a:latin typeface="+mn-lt"/>
              </a:rPr>
              <a:t> стандардизацију и информациони систем</a:t>
            </a:r>
          </a:p>
          <a:p>
            <a:pPr>
              <a:defRPr/>
            </a:pPr>
            <a:r>
              <a:rPr lang="sr-Cyrl-RS" dirty="0">
                <a:solidFill>
                  <a:srgbClr val="0E043A"/>
                </a:solidFill>
                <a:latin typeface="+mn-lt"/>
              </a:rPr>
              <a:t>Сектор за међународну сарадњу, информисање и издавачку делатност</a:t>
            </a:r>
          </a:p>
          <a:p>
            <a:pPr>
              <a:defRPr/>
            </a:pPr>
            <a:r>
              <a:rPr lang="sr-Cyrl-RS" dirty="0">
                <a:solidFill>
                  <a:srgbClr val="0E043A"/>
                </a:solidFill>
                <a:latin typeface="+mn-lt"/>
              </a:rPr>
              <a:t>Сектор за правне, финансијске послове и маркетинг</a:t>
            </a:r>
          </a:p>
          <a:p>
            <a:pPr>
              <a:defRPr/>
            </a:pPr>
            <a:endParaRPr lang="sr-Cyrl-RS" dirty="0">
              <a:solidFill>
                <a:srgbClr val="0E043A"/>
              </a:solidFill>
              <a:latin typeface="+mn-lt"/>
            </a:endParaRPr>
          </a:p>
          <a:p>
            <a:pPr>
              <a:defRPr/>
            </a:pPr>
            <a:r>
              <a:rPr lang="sr-Cyrl-RS" dirty="0">
                <a:solidFill>
                  <a:srgbClr val="0E043A"/>
                </a:solidFill>
                <a:latin typeface="+mn-lt"/>
              </a:rPr>
              <a:t>Сертификационо тело</a:t>
            </a:r>
            <a:endParaRPr lang="en-US" dirty="0">
              <a:solidFill>
                <a:srgbClr val="0E043A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1156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255588"/>
            <a:ext cx="8077200" cy="869950"/>
          </a:xfrm>
        </p:spPr>
        <p:txBody>
          <a:bodyPr/>
          <a:lstStyle/>
          <a:p>
            <a:pPr algn="ctr"/>
            <a:r>
              <a:rPr lang="sr-Cyrl-RS" altLang="en-US" sz="3200">
                <a:solidFill>
                  <a:srgbClr val="002060"/>
                </a:solidFill>
              </a:rPr>
              <a:t>Национални прописи </a:t>
            </a:r>
            <a:br>
              <a:rPr lang="sr-Latn-RS" altLang="en-US" sz="3200">
                <a:solidFill>
                  <a:srgbClr val="002060"/>
                </a:solidFill>
              </a:rPr>
            </a:br>
            <a:r>
              <a:rPr lang="sr-Cyrl-RS" altLang="en-US" sz="3200">
                <a:solidFill>
                  <a:srgbClr val="002060"/>
                </a:solidFill>
              </a:rPr>
              <a:t>и стандарди</a:t>
            </a:r>
            <a:endParaRPr lang="en-US" altLang="en-US" sz="3200">
              <a:solidFill>
                <a:srgbClr val="00206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2"/>
          </p:nvPr>
        </p:nvSpPr>
        <p:spPr>
          <a:xfrm>
            <a:off x="1143000" y="5334000"/>
            <a:ext cx="533400" cy="76200"/>
          </a:xfrm>
          <a:ln>
            <a:headEnd/>
            <a:tailEnd/>
          </a:ln>
        </p:spPr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1AB287-BBF1-48F2-BBBE-30C2D58503DA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4581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63B0E488-C3AD-4823-B2FB-BF4E9F7DC53C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7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6666"/>
          <a:stretch>
            <a:fillRect/>
          </a:stretch>
        </p:blipFill>
        <p:spPr bwMode="auto">
          <a:xfrm>
            <a:off x="266700" y="1647825"/>
            <a:ext cx="857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6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altLang="en-US" sz="3200">
                <a:solidFill>
                  <a:srgbClr val="FF0000"/>
                </a:solidFill>
              </a:rPr>
              <a:t>Чланство у ИСС-у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F7AA8F-4F36-44CA-A493-32FB67B403A3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25604" name="Slide Number Placeholder 7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A460274-2902-490D-9A2B-C39E94CBE816}" type="slidenum">
              <a:rPr lang="en-US" altLang="en-US" sz="1200">
                <a:solidFill>
                  <a:srgbClr val="FFFFFF"/>
                </a:solidFill>
                <a:latin typeface="Tw Cen MT" pitchFamily="34" charset="-18"/>
              </a:rPr>
              <a:pPr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25605" name="Content Placeholder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5700" y="1806575"/>
            <a:ext cx="4800600" cy="4806950"/>
          </a:xfrm>
        </p:spPr>
      </p:pic>
      <p:pic>
        <p:nvPicPr>
          <p:cNvPr id="256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84163"/>
            <a:ext cx="1706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2001838"/>
            <a:ext cx="369570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77 чланова Скупштине ИСС-а</a:t>
            </a:r>
          </a:p>
          <a:p>
            <a:pPr>
              <a:defRPr/>
            </a:pPr>
            <a:endParaRPr lang="sr-Cyrl-R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Образовне установе, појединци, компаније:</a:t>
            </a:r>
          </a:p>
          <a:p>
            <a:pPr>
              <a:defRPr/>
            </a:pPr>
            <a:endParaRPr lang="sr-Cyrl-R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Академија техничких струковних студија Београд</a:t>
            </a: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Машински факултет у Београду</a:t>
            </a: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Шумарски факултет у Београду</a:t>
            </a: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Грађевински факултет у Београду</a:t>
            </a: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Технолошко-металуршки факултет у Београду</a:t>
            </a: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Факултет техничких наука у Новом Саду</a:t>
            </a:r>
          </a:p>
          <a:p>
            <a:pPr>
              <a:defRPr/>
            </a:pPr>
            <a:r>
              <a:rPr lang="sr-Cyrl-RS" dirty="0">
                <a:solidFill>
                  <a:srgbClr val="002060"/>
                </a:solidFill>
                <a:latin typeface="+mn-lt"/>
              </a:rPr>
              <a:t>Универзитет у Београду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 advTm="886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6ABC4F5-28CD-16B6-AD48-B75D3836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73050"/>
            <a:ext cx="9029700" cy="869950"/>
          </a:xfrm>
        </p:spPr>
        <p:txBody>
          <a:bodyPr/>
          <a:lstStyle/>
          <a:p>
            <a:pPr algn="ctr"/>
            <a:r>
              <a:rPr lang="sr-Cyrl-RS" altLang="sr-Latn-RS" sz="4000">
                <a:solidFill>
                  <a:srgbClr val="002060"/>
                </a:solidFill>
              </a:rPr>
              <a:t>Услуге које обавља ИСС</a:t>
            </a:r>
            <a:endParaRPr lang="sr-Latn-RS" altLang="sr-Latn-RS" sz="4000">
              <a:solidFill>
                <a:srgbClr val="002060"/>
              </a:solidFill>
            </a:endParaRP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73D3FD4D-5F88-F144-50D6-0C99B884E0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7975" y="1981200"/>
            <a:ext cx="1809750" cy="4191000"/>
          </a:xfrm>
          <a:solidFill>
            <a:schemeClr val="bg1"/>
          </a:solidFill>
          <a:ln>
            <a:headEnd/>
            <a:tailEnd/>
          </a:ln>
        </p:spPr>
        <p:txBody>
          <a:bodyPr/>
          <a:lstStyle/>
          <a:p>
            <a:r>
              <a:rPr lang="ru-RU" altLang="sr-Latn-RS" b="1">
                <a:solidFill>
                  <a:srgbClr val="002060"/>
                </a:solidFill>
              </a:rPr>
              <a:t>Продаја</a:t>
            </a:r>
            <a:r>
              <a:rPr lang="ru-RU" altLang="sr-Latn-RS" sz="1300">
                <a:solidFill>
                  <a:srgbClr val="002060"/>
                </a:solidFill>
              </a:rPr>
              <a:t>:</a:t>
            </a:r>
          </a:p>
          <a:p>
            <a:r>
              <a:rPr lang="ru-RU" altLang="sr-Latn-RS" sz="1400">
                <a:solidFill>
                  <a:srgbClr val="002060"/>
                </a:solidFill>
              </a:rPr>
              <a:t>српских</a:t>
            </a:r>
            <a:r>
              <a:rPr lang="en-US" altLang="sr-Latn-RS" sz="1400">
                <a:solidFill>
                  <a:srgbClr val="002060"/>
                </a:solidFill>
              </a:rPr>
              <a:t> </a:t>
            </a:r>
            <a:r>
              <a:rPr lang="sr-Cyrl-RS" altLang="sr-Latn-RS" sz="1400">
                <a:solidFill>
                  <a:srgbClr val="002060"/>
                </a:solidFill>
              </a:rPr>
              <a:t>стандарда </a:t>
            </a:r>
            <a:r>
              <a:rPr lang="en-US" altLang="sr-Latn-RS" sz="1400">
                <a:solidFill>
                  <a:srgbClr val="002060"/>
                </a:solidFill>
              </a:rPr>
              <a:t>(SRPS)</a:t>
            </a:r>
            <a:r>
              <a:rPr lang="ru-RU" altLang="sr-Latn-RS" sz="1400">
                <a:solidFill>
                  <a:srgbClr val="002060"/>
                </a:solidFill>
              </a:rPr>
              <a:t>,</a:t>
            </a:r>
          </a:p>
          <a:p>
            <a:r>
              <a:rPr lang="ru-RU" altLang="sr-Latn-RS" sz="1400">
                <a:solidFill>
                  <a:srgbClr val="002060"/>
                </a:solidFill>
              </a:rPr>
              <a:t>међународних</a:t>
            </a:r>
            <a:r>
              <a:rPr lang="en-US" altLang="sr-Latn-RS" sz="1400">
                <a:solidFill>
                  <a:srgbClr val="002060"/>
                </a:solidFill>
              </a:rPr>
              <a:t> </a:t>
            </a:r>
            <a:br>
              <a:rPr lang="sr-Cyrl-RS" altLang="sr-Latn-RS" sz="1400">
                <a:solidFill>
                  <a:srgbClr val="002060"/>
                </a:solidFill>
              </a:rPr>
            </a:br>
            <a:r>
              <a:rPr lang="sr-Cyrl-RS" altLang="sr-Latn-RS" sz="1400">
                <a:solidFill>
                  <a:srgbClr val="002060"/>
                </a:solidFill>
              </a:rPr>
              <a:t>(</a:t>
            </a:r>
            <a:r>
              <a:rPr lang="sr-Latn-RS" altLang="sr-Latn-RS" sz="1400">
                <a:solidFill>
                  <a:srgbClr val="002060"/>
                </a:solidFill>
              </a:rPr>
              <a:t>ISO, IEC) </a:t>
            </a:r>
            <a:endParaRPr lang="ru-RU" altLang="sr-Latn-RS" sz="1400">
              <a:solidFill>
                <a:srgbClr val="002060"/>
              </a:solidFill>
            </a:endParaRPr>
          </a:p>
          <a:p>
            <a:r>
              <a:rPr lang="ru-RU" altLang="sr-Latn-RS" sz="1400">
                <a:solidFill>
                  <a:srgbClr val="002060"/>
                </a:solidFill>
              </a:rPr>
              <a:t>националн</a:t>
            </a:r>
            <a:r>
              <a:rPr lang="sr-Cyrl-RS" altLang="sr-Latn-RS" sz="1400">
                <a:solidFill>
                  <a:srgbClr val="002060"/>
                </a:solidFill>
              </a:rPr>
              <a:t>их </a:t>
            </a:r>
            <a:r>
              <a:rPr lang="ru-RU" altLang="sr-Latn-RS" sz="1400">
                <a:solidFill>
                  <a:srgbClr val="002060"/>
                </a:solidFill>
              </a:rPr>
              <a:t>стандарда других земаља (</a:t>
            </a:r>
            <a:r>
              <a:rPr lang="sr-Latn-RS" altLang="sr-Latn-RS" sz="1400">
                <a:solidFill>
                  <a:srgbClr val="002060"/>
                </a:solidFill>
              </a:rPr>
              <a:t>DIN, BS, BAS </a:t>
            </a:r>
            <a:r>
              <a:rPr lang="sr-Cyrl-RS" altLang="sr-Latn-RS" sz="1400" b="1">
                <a:solidFill>
                  <a:srgbClr val="002060"/>
                </a:solidFill>
              </a:rPr>
              <a:t>ГОСТ</a:t>
            </a:r>
            <a:r>
              <a:rPr lang="sr-Cyrl-RS" altLang="sr-Latn-RS" sz="1400">
                <a:solidFill>
                  <a:srgbClr val="002060"/>
                </a:solidFill>
              </a:rPr>
              <a:t>, </a:t>
            </a:r>
            <a:r>
              <a:rPr lang="sr-Latn-RS" altLang="sr-Latn-RS" sz="1400">
                <a:solidFill>
                  <a:srgbClr val="002060"/>
                </a:solidFill>
              </a:rPr>
              <a:t>ASTM)</a:t>
            </a:r>
            <a:endParaRPr lang="sr-Cyrl-RS" altLang="sr-Latn-RS" sz="1400">
              <a:solidFill>
                <a:srgbClr val="002060"/>
              </a:solidFill>
            </a:endParaRPr>
          </a:p>
          <a:p>
            <a:r>
              <a:rPr lang="sr-Cyrl-RS" altLang="sr-Latn-RS" sz="1400">
                <a:solidFill>
                  <a:srgbClr val="002060"/>
                </a:solidFill>
              </a:rPr>
              <a:t>збирки српских стандарда </a:t>
            </a:r>
          </a:p>
          <a:p>
            <a:r>
              <a:rPr lang="sr-Cyrl-RS" altLang="sr-Latn-RS" sz="1400">
                <a:solidFill>
                  <a:srgbClr val="002060"/>
                </a:solidFill>
              </a:rPr>
              <a:t>других публикација</a:t>
            </a:r>
          </a:p>
          <a:p>
            <a:endParaRPr lang="ru-RU" altLang="sr-Latn-RS">
              <a:solidFill>
                <a:srgbClr val="FFFFFF"/>
              </a:solidFill>
            </a:endParaRPr>
          </a:p>
          <a:p>
            <a:endParaRPr lang="sr-Cyrl-RS" altLang="sr-Latn-RS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1A2DD-F728-FDF7-1F65-835AA04212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814243-32A5-40DE-81AD-BA8B17BAF94E}" type="datetime1">
              <a:rPr lang="sr-Cyrl-RS" smtClean="0"/>
              <a:pPr>
                <a:defRPr/>
              </a:pPr>
              <a:t>22.04.2024.</a:t>
            </a:fld>
            <a:endParaRPr lang="en-US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364CAC64-36FC-8E60-9F78-CD4F9A975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66E1FD05-5EF9-417A-BC33-92E89775F536}" type="slidenum">
              <a:rPr lang="en-US" altLang="en-US" sz="1200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9462" name="Text Placeholder 2">
            <a:extLst>
              <a:ext uri="{FF2B5EF4-FFF2-40B4-BE49-F238E27FC236}">
                <a16:creationId xmlns:a16="http://schemas.microsoft.com/office/drawing/2014/main" id="{327E1185-BFD9-CE39-9632-216A1368A3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29200" y="2971800"/>
            <a:ext cx="3733800" cy="3200400"/>
          </a:xfrm>
        </p:spPr>
        <p:txBody>
          <a:bodyPr/>
          <a:lstStyle/>
          <a:p>
            <a:endParaRPr lang="sr-Latn-RS" altLang="sr-Latn-RS">
              <a:solidFill>
                <a:srgbClr val="FFFFFF"/>
              </a:solidFill>
            </a:endParaRPr>
          </a:p>
          <a:p>
            <a:endParaRPr lang="sr-Latn-RS" altLang="sr-Latn-RS">
              <a:solidFill>
                <a:srgbClr val="FFFFFF"/>
              </a:solidFill>
            </a:endParaRPr>
          </a:p>
          <a:p>
            <a:r>
              <a:rPr lang="ru-RU" altLang="sr-Latn-RS">
                <a:solidFill>
                  <a:srgbClr val="FFFFFF"/>
                </a:solidFill>
              </a:rPr>
              <a:t>Спроводи серификацију истема менаџмента, производа и особа</a:t>
            </a:r>
          </a:p>
          <a:p>
            <a:endParaRPr lang="ru-RU" altLang="sr-Latn-RS">
              <a:solidFill>
                <a:srgbClr val="FFFFFF"/>
              </a:solidFill>
            </a:endParaRPr>
          </a:p>
          <a:p>
            <a:endParaRPr lang="sr-Cyrl-RS" altLang="sr-Latn-RS">
              <a:solidFill>
                <a:srgbClr val="FFFFFF"/>
              </a:solidFill>
            </a:endParaRPr>
          </a:p>
        </p:txBody>
      </p:sp>
      <p:sp>
        <p:nvSpPr>
          <p:cNvPr id="19463" name="Text Placeholder 2">
            <a:extLst>
              <a:ext uri="{FF2B5EF4-FFF2-40B4-BE49-F238E27FC236}">
                <a16:creationId xmlns:a16="http://schemas.microsoft.com/office/drawing/2014/main" id="{5A55AA9B-E2CD-BCCF-30CB-E1BB9671563C}"/>
              </a:ext>
            </a:extLst>
          </p:cNvPr>
          <p:cNvSpPr txBox="1">
            <a:spLocks/>
          </p:cNvSpPr>
          <p:nvPr/>
        </p:nvSpPr>
        <p:spPr bwMode="auto">
          <a:xfrm>
            <a:off x="2376488" y="2027238"/>
            <a:ext cx="1943100" cy="4144962"/>
          </a:xfrm>
          <a:prstGeom prst="rect">
            <a:avLst/>
          </a:prstGeom>
          <a:solidFill>
            <a:schemeClr val="bg1"/>
          </a:solidFill>
          <a:ln w="50800" cap="sq" cmpd="dbl" algn="ctr">
            <a:solidFill>
              <a:schemeClr val="accent2"/>
            </a:solidFill>
            <a:miter lim="800000"/>
            <a:headEnd/>
            <a:tailEnd/>
          </a:ln>
        </p:spPr>
        <p:txBody>
          <a:bodyPr lIns="137160" tIns="182880" rIns="137160" bIns="9144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altLang="sr-Latn-RS" sz="1800" b="1">
                <a:solidFill>
                  <a:srgbClr val="002060"/>
                </a:solidFill>
                <a:latin typeface="Calibri" panose="020F0502020204030204" pitchFamily="34" charset="0"/>
              </a:rPr>
              <a:t>Едукација из различитих области стандардиза-ције</a:t>
            </a:r>
            <a:r>
              <a:rPr lang="sr-Latn-RS" altLang="sr-Latn-RS" sz="1800" b="1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altLang="sr-Latn-RS" sz="1800">
                <a:solidFill>
                  <a:srgbClr val="002060"/>
                </a:solidFill>
                <a:latin typeface="Calibri" panose="020F0502020204030204" pitchFamily="34" charset="0"/>
              </a:rPr>
              <a:t>Семинари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altLang="sr-Latn-RS" sz="1800">
                <a:solidFill>
                  <a:srgbClr val="002060"/>
                </a:solidFill>
                <a:latin typeface="Calibri" panose="020F0502020204030204" pitchFamily="34" charset="0"/>
              </a:rPr>
              <a:t>Вебинари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altLang="sr-Latn-RS" sz="1800">
                <a:solidFill>
                  <a:srgbClr val="002060"/>
                </a:solidFill>
                <a:latin typeface="Calibri" panose="020F0502020204030204" pitchFamily="34" charset="0"/>
              </a:rPr>
              <a:t>Радионице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altLang="sr-Latn-RS" sz="1800">
                <a:solidFill>
                  <a:srgbClr val="002060"/>
                </a:solidFill>
                <a:latin typeface="Calibri" panose="020F0502020204030204" pitchFamily="34" charset="0"/>
              </a:rPr>
              <a:t>Инхаус обуке</a:t>
            </a:r>
          </a:p>
        </p:txBody>
      </p:sp>
      <p:sp>
        <p:nvSpPr>
          <p:cNvPr id="19464" name="Text Placeholder 2">
            <a:extLst>
              <a:ext uri="{FF2B5EF4-FFF2-40B4-BE49-F238E27FC236}">
                <a16:creationId xmlns:a16="http://schemas.microsoft.com/office/drawing/2014/main" id="{B6C1F5F0-4B7E-A276-71A9-85FE60706D4D}"/>
              </a:ext>
            </a:extLst>
          </p:cNvPr>
          <p:cNvSpPr txBox="1">
            <a:spLocks/>
          </p:cNvSpPr>
          <p:nvPr/>
        </p:nvSpPr>
        <p:spPr bwMode="auto">
          <a:xfrm>
            <a:off x="6835775" y="2027238"/>
            <a:ext cx="1943100" cy="4144962"/>
          </a:xfrm>
          <a:prstGeom prst="rect">
            <a:avLst/>
          </a:prstGeom>
          <a:solidFill>
            <a:schemeClr val="bg1"/>
          </a:solidFill>
          <a:ln w="50800" cap="sq" cmpd="dbl" algn="ctr">
            <a:solidFill>
              <a:schemeClr val="accent2"/>
            </a:solidFill>
            <a:miter lim="800000"/>
            <a:headEnd/>
            <a:tailEnd/>
          </a:ln>
        </p:spPr>
        <p:txBody>
          <a:bodyPr lIns="137160" tIns="182880" rIns="137160" bIns="9144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altLang="sr-Latn-RS" sz="1800" b="1">
                <a:solidFill>
                  <a:srgbClr val="002060"/>
                </a:solidFill>
                <a:latin typeface="Calibri" panose="020F0502020204030204" pitchFamily="34" charset="0"/>
              </a:rPr>
              <a:t>Остале услуге</a:t>
            </a:r>
            <a:r>
              <a:rPr lang="ru-RU" altLang="sr-Latn-RS" sz="180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br>
              <a:rPr lang="sr-Latn-RS" altLang="sr-Latn-RS" sz="180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RS" altLang="sr-Latn-RS" sz="180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sr-Latn-RS" sz="1600">
                <a:solidFill>
                  <a:srgbClr val="002060"/>
                </a:solidFill>
                <a:latin typeface="Calibri" panose="020F0502020204030204" pitchFamily="34" charset="0"/>
              </a:rPr>
              <a:t>тумачење српских стандарда, </a:t>
            </a:r>
            <a:endParaRPr lang="sr-Latn-RS" altLang="sr-Latn-RS" sz="1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altLang="sr-Latn-RS" sz="1600">
                <a:solidFill>
                  <a:srgbClr val="002060"/>
                </a:solidFill>
                <a:latin typeface="Calibri" panose="020F0502020204030204" pitchFamily="34" charset="0"/>
              </a:rPr>
              <a:t>техничка помоћ у импле</a:t>
            </a:r>
            <a:r>
              <a:rPr lang="sr-Cyrl-RS" altLang="sr-Latn-RS" sz="1600">
                <a:solidFill>
                  <a:srgbClr val="002060"/>
                </a:solidFill>
                <a:latin typeface="Calibri" panose="020F0502020204030204" pitchFamily="34" charset="0"/>
              </a:rPr>
              <a:t>н</a:t>
            </a:r>
            <a:r>
              <a:rPr lang="ru-RU" altLang="sr-Latn-RS" sz="1600">
                <a:solidFill>
                  <a:srgbClr val="002060"/>
                </a:solidFill>
                <a:latin typeface="Calibri" panose="020F0502020204030204" pitchFamily="34" charset="0"/>
              </a:rPr>
              <a:t>ментацији стандарда</a:t>
            </a:r>
            <a:endParaRPr lang="sr-Latn-RS" altLang="sr-Latn-RS" sz="1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altLang="sr-Latn-RS" sz="1600">
                <a:solidFill>
                  <a:srgbClr val="002060"/>
                </a:solidFill>
                <a:latin typeface="Calibri" panose="020F0502020204030204" pitchFamily="34" charset="0"/>
              </a:rPr>
              <a:t>превођење стандарда </a:t>
            </a:r>
            <a:endParaRPr lang="sr-Latn-RS" altLang="sr-Latn-RS" sz="1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altLang="sr-Latn-RS" sz="1600">
                <a:solidFill>
                  <a:srgbClr val="002060"/>
                </a:solidFill>
                <a:latin typeface="Calibri" panose="020F0502020204030204" pitchFamily="34" charset="0"/>
              </a:rPr>
              <a:t>информационе услуге итд.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endParaRPr lang="sr-Cyrl-RS" altLang="sr-Latn-R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5" name="Text Placeholder 2">
            <a:extLst>
              <a:ext uri="{FF2B5EF4-FFF2-40B4-BE49-F238E27FC236}">
                <a16:creationId xmlns:a16="http://schemas.microsoft.com/office/drawing/2014/main" id="{34157A25-8530-5F61-CAF1-4EE593767FAB}"/>
              </a:ext>
            </a:extLst>
          </p:cNvPr>
          <p:cNvSpPr txBox="1">
            <a:spLocks/>
          </p:cNvSpPr>
          <p:nvPr/>
        </p:nvSpPr>
        <p:spPr bwMode="auto">
          <a:xfrm>
            <a:off x="4576763" y="2027238"/>
            <a:ext cx="1943100" cy="4221162"/>
          </a:xfrm>
          <a:prstGeom prst="rect">
            <a:avLst/>
          </a:prstGeom>
          <a:solidFill>
            <a:schemeClr val="bg1"/>
          </a:solidFill>
          <a:ln w="50800" cap="sq" cmpd="dbl" algn="ctr">
            <a:solidFill>
              <a:schemeClr val="accent2"/>
            </a:solidFill>
            <a:miter lim="800000"/>
            <a:headEnd/>
            <a:tailEnd/>
          </a:ln>
        </p:spPr>
        <p:txBody>
          <a:bodyPr lIns="137160" tIns="182880" rIns="137160" bIns="9144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3E3E3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E3E3E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altLang="sr-Latn-RS" sz="1300" b="1">
                <a:solidFill>
                  <a:srgbClr val="002060"/>
                </a:solidFill>
                <a:latin typeface="Calibri" panose="020F0502020204030204" pitchFamily="34" charset="0"/>
              </a:rPr>
              <a:t>Сертификација система менаџмента</a:t>
            </a:r>
            <a:r>
              <a:rPr lang="sr-Latn-RS" altLang="sr-Latn-RS" sz="1300" b="1">
                <a:solidFill>
                  <a:srgbClr val="002060"/>
                </a:solidFill>
              </a:rPr>
              <a:t> </a:t>
            </a:r>
            <a:r>
              <a:rPr lang="sr-Cyrl-RS" altLang="sr-Latn-RS" sz="1300" b="1">
                <a:solidFill>
                  <a:srgbClr val="002060"/>
                </a:solidFill>
                <a:latin typeface="Calibri" panose="020F0502020204030204" pitchFamily="34" charset="0"/>
              </a:rPr>
              <a:t>према стандардима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Latn-RS" altLang="sr-Latn-RS" sz="1300" b="1">
                <a:solidFill>
                  <a:srgbClr val="002060"/>
                </a:solidFill>
                <a:latin typeface="Calibri" panose="020F0502020204030204" pitchFamily="34" charset="0"/>
              </a:rPr>
              <a:t>SRPS ISO 9001</a:t>
            </a:r>
            <a:r>
              <a:rPr lang="sr-Cyrl-RS" altLang="sr-Latn-RS" sz="1300">
                <a:solidFill>
                  <a:srgbClr val="002060"/>
                </a:solidFill>
                <a:latin typeface="Calibri" panose="020F0502020204030204" pitchFamily="34" charset="0"/>
              </a:rPr>
              <a:t>(за систем менаџмента квалитетом)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Latn-RS" altLang="sr-Latn-RS" sz="1300" b="1">
                <a:solidFill>
                  <a:srgbClr val="002060"/>
                </a:solidFill>
                <a:latin typeface="Calibri" panose="020F0502020204030204" pitchFamily="34" charset="0"/>
              </a:rPr>
              <a:t>SRPS ISO 14001</a:t>
            </a:r>
            <a:r>
              <a:rPr lang="sr-Cyrl-RS" altLang="sr-Latn-RS" sz="1300">
                <a:solidFill>
                  <a:srgbClr val="002060"/>
                </a:solidFill>
                <a:latin typeface="Calibri" panose="020F0502020204030204" pitchFamily="34" charset="0"/>
              </a:rPr>
              <a:t>(за систем менаџмента животном средином)</a:t>
            </a:r>
            <a:endParaRPr lang="sr-Latn-RS" altLang="sr-Latn-RS" sz="13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Latn-RS" altLang="sr-Latn-RS" sz="1300" b="1">
                <a:solidFill>
                  <a:srgbClr val="002060"/>
                </a:solidFill>
                <a:latin typeface="Calibri" panose="020F0502020204030204" pitchFamily="34" charset="0"/>
              </a:rPr>
              <a:t>SRPS ISO 45001</a:t>
            </a:r>
            <a:r>
              <a:rPr lang="sr-Cyrl-RS" altLang="sr-Latn-RS" sz="1300">
                <a:solidFill>
                  <a:srgbClr val="002060"/>
                </a:solidFill>
                <a:latin typeface="Calibri" panose="020F0502020204030204" pitchFamily="34" charset="0"/>
              </a:rPr>
              <a:t>(за систем менаџмента безбедношћу  здрављем на раду)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altLang="sr-Latn-RS" sz="1300" b="1">
                <a:solidFill>
                  <a:srgbClr val="002060"/>
                </a:solidFill>
                <a:latin typeface="Calibri" panose="020F0502020204030204" pitchFamily="34" charset="0"/>
              </a:rPr>
              <a:t>Национални знак усаглашености </a:t>
            </a:r>
            <a:r>
              <a:rPr lang="sr-Cyrl-RS" altLang="sr-Latn-RS" sz="1300">
                <a:solidFill>
                  <a:srgbClr val="002060"/>
                </a:solidFill>
                <a:latin typeface="Calibri" panose="020F0502020204030204" pitchFamily="34" charset="0"/>
              </a:rPr>
              <a:t>са стандардима </a:t>
            </a:r>
            <a:endParaRPr lang="ru-RU" altLang="sr-Latn-RS" sz="13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endParaRPr lang="ru-RU" altLang="sr-Latn-RS" sz="12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None/>
            </a:pPr>
            <a:endParaRPr lang="sr-Cyrl-RS" altLang="sr-Latn-R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D742BC06-F8B2-9F81-2E08-08799FEB2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1752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3132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3.4|2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0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A5A5A5"/>
      </a:accent1>
      <a:accent2>
        <a:srgbClr val="C00000"/>
      </a:accent2>
      <a:accent3>
        <a:srgbClr val="3E3E3E"/>
      </a:accent3>
      <a:accent4>
        <a:srgbClr val="3E3E3E"/>
      </a:accent4>
      <a:accent5>
        <a:srgbClr val="FFFFFF"/>
      </a:accent5>
      <a:accent6>
        <a:srgbClr val="FFFFFF"/>
      </a:accent6>
      <a:hlink>
        <a:srgbClr val="FFFFFF"/>
      </a:hlink>
      <a:folHlink>
        <a:srgbClr val="3E3E3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0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A5A5A5"/>
    </a:accent1>
    <a:accent2>
      <a:srgbClr val="C00000"/>
    </a:accent2>
    <a:accent3>
      <a:srgbClr val="3E3E3E"/>
    </a:accent3>
    <a:accent4>
      <a:srgbClr val="3E3E3E"/>
    </a:accent4>
    <a:accent5>
      <a:srgbClr val="FFFFFF"/>
    </a:accent5>
    <a:accent6>
      <a:srgbClr val="FFFFFF"/>
    </a:accent6>
    <a:hlink>
      <a:srgbClr val="FFFFFF"/>
    </a:hlink>
    <a:folHlink>
      <a:srgbClr val="3E3E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650</Words>
  <Application>Microsoft Office PowerPoint</Application>
  <PresentationFormat>On-screen Show (4:3)</PresentationFormat>
  <Paragraphs>173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14. октобар –  Светски, а 16.септембар Национални дан стандарда</vt:lpstr>
      <vt:lpstr>   Учешће у међународној     и европској стандардизацији</vt:lpstr>
      <vt:lpstr>Београд-прошлогодишњи домаћин Генералне скупштине свих европских организација за стандардизацију-34 земље, преко 200 учесника</vt:lpstr>
      <vt:lpstr>Организација и основна делатност</vt:lpstr>
      <vt:lpstr>Национални прописи  и стандарди</vt:lpstr>
      <vt:lpstr>Чланство у ИСС-у</vt:lpstr>
      <vt:lpstr>Услуге које обавља ИСС</vt:lpstr>
      <vt:lpstr>Услуга онлајн читања SRPS стандарда</vt:lpstr>
      <vt:lpstr>      Штампана и електронска издања</vt:lpstr>
      <vt:lpstr>Едукација</vt:lpstr>
      <vt:lpstr>PowerPoint Presentation</vt:lpstr>
      <vt:lpstr>СЕРТИФИКАЦИОНО ТЕЛО ИСС</vt:lpstr>
      <vt:lpstr>НАЦИОНАЛНИ ЗНАК УСАГЛАШЕНОСТИ</vt:lpstr>
      <vt:lpstr>Како се доносе стандарди?</vt:lpstr>
      <vt:lpstr> Хвала на пажњи!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Tanja Kalinic</dc:creator>
  <cp:lastModifiedBy>Unija Poslodavaca</cp:lastModifiedBy>
  <cp:revision>607</cp:revision>
  <cp:lastPrinted>2024-03-06T08:19:50Z</cp:lastPrinted>
  <dcterms:created xsi:type="dcterms:W3CDTF">2006-08-16T00:00:00Z</dcterms:created>
  <dcterms:modified xsi:type="dcterms:W3CDTF">2024-04-22T08:46:17Z</dcterms:modified>
</cp:coreProperties>
</file>