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60" r:id="rId2"/>
    <p:sldId id="317" r:id="rId3"/>
    <p:sldId id="344" r:id="rId4"/>
    <p:sldId id="347" r:id="rId5"/>
    <p:sldId id="357" r:id="rId6"/>
    <p:sldId id="400" r:id="rId7"/>
    <p:sldId id="353" r:id="rId8"/>
    <p:sldId id="354" r:id="rId9"/>
    <p:sldId id="368" r:id="rId10"/>
    <p:sldId id="394" r:id="rId11"/>
    <p:sldId id="355" r:id="rId12"/>
    <p:sldId id="375" r:id="rId13"/>
    <p:sldId id="388" r:id="rId14"/>
    <p:sldId id="376" r:id="rId15"/>
    <p:sldId id="365" r:id="rId16"/>
    <p:sldId id="366" r:id="rId17"/>
    <p:sldId id="367" r:id="rId18"/>
    <p:sldId id="350" r:id="rId19"/>
    <p:sldId id="391" r:id="rId20"/>
    <p:sldId id="351" r:id="rId21"/>
    <p:sldId id="393" r:id="rId22"/>
    <p:sldId id="359" r:id="rId23"/>
    <p:sldId id="378" r:id="rId24"/>
    <p:sldId id="398" r:id="rId25"/>
    <p:sldId id="399" r:id="rId26"/>
    <p:sldId id="382" r:id="rId27"/>
    <p:sldId id="395" r:id="rId28"/>
    <p:sldId id="383" r:id="rId29"/>
    <p:sldId id="370" r:id="rId30"/>
    <p:sldId id="318" r:id="rId31"/>
    <p:sldId id="325" r:id="rId32"/>
    <p:sldId id="396" r:id="rId33"/>
    <p:sldId id="342" r:id="rId34"/>
    <p:sldId id="278" r:id="rId3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49A1D-8FEB-4FE0-B1AB-78F971CE388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C9946-0DD2-4E81-9E97-AE3B6ADDB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69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4FE3-D96D-4972-868C-2A3BCC628748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317FF4-6325-462C-8EA8-BD92A7C0D7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366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5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291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21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23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84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7973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963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97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51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91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732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19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4068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850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59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966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75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011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1425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473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304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42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083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6276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4535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653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993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864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8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2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198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201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993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17FF4-6325-462C-8EA8-BD92A7C0D7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45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7AA38066-8DBC-4CB1-8424-6C6FB5CE3B80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271796" y="2276669"/>
            <a:ext cx="5962975" cy="2108719"/>
          </a:xfr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560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66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58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55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v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32783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87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7AA38066-8DBC-4CB1-8424-6C6FB5CE3B80}" type="datetimeFigureOut">
              <a:rPr lang="en-US" smtClean="0"/>
              <a:pPr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yriad Pro" panose="020B0503030403020204" pitchFamily="34" charset="0"/>
              </a:defRPr>
            </a:lvl1pPr>
          </a:lstStyle>
          <a:p>
            <a:fld id="{02DD943B-8DB2-4B15-BE1D-D6EF1EA91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5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v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88017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2">
                    <a:lumMod val="75000"/>
                  </a:schemeClr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88017" cy="4351338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83017" y="6356350"/>
            <a:ext cx="2743200" cy="365125"/>
          </a:xfrm>
        </p:spPr>
        <p:txBody>
          <a:bodyPr/>
          <a:lstStyle/>
          <a:p>
            <a:fld id="{02DD943B-8DB2-4B15-BE1D-D6EF1EA9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23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7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64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37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482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38066-8DBC-4CB1-8424-6C6FB5CE3B8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D943B-8DB2-4B15-BE1D-D6EF1EA9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2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38066-8DBC-4CB1-8424-6C6FB5CE3B80}" type="datetimeFigureOut">
              <a:rPr lang="en-US" smtClean="0"/>
              <a:t>4/1/2024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D943B-8DB2-4B15-BE1D-D6EF1EA91D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821382" y="666750"/>
            <a:ext cx="7075054" cy="5826413"/>
          </a:xfrm>
        </p:spPr>
        <p:txBody>
          <a:bodyPr>
            <a:normAutofit/>
          </a:bodyPr>
          <a:lstStyle/>
          <a:p>
            <a:pPr algn="ctr"/>
            <a:endParaRPr kumimoji="1" lang="en-US" altLang="sr-Latn-RS" sz="4200" dirty="0"/>
          </a:p>
          <a:p>
            <a:endParaRPr kumimoji="1" lang="sr-Cyrl-CS" sz="4200" dirty="0"/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sr-Cyrl-RS" dirty="0">
                <a:latin typeface="+mn-lt"/>
              </a:rPr>
              <a:t>ЗАКОН О БЕЗБЕДНОСТИ И ЗДРАВЉУ НА РАДУ</a:t>
            </a:r>
            <a:endParaRPr lang="en-GB" dirty="0">
              <a:latin typeface="Myriad Pro" panose="020B0503030403020204"/>
            </a:endParaRPr>
          </a:p>
          <a:p>
            <a:pPr algn="ctr"/>
            <a:endParaRPr kumimoji="1" lang="sr-Latn-CS" altLang="sr-Latn-RS" sz="4200" dirty="0"/>
          </a:p>
          <a:p>
            <a:pPr algn="ctr"/>
            <a:endParaRPr kumimoji="1" lang="sr-Cyrl-CS" altLang="sr-Latn-RS" sz="2400" dirty="0"/>
          </a:p>
          <a:p>
            <a:pPr algn="ctr"/>
            <a:endParaRPr kumimoji="1" lang="en-US" altLang="sr-Latn-RS" sz="2400" dirty="0">
              <a:latin typeface="Myriad Pro" panose="020B0503030403020204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kumimoji="1" lang="sr-Cyrl-CS" altLang="sr-Latn-RS" sz="2400" dirty="0">
                <a:latin typeface="+mn-lt"/>
              </a:rPr>
              <a:t>Миодраг Лонцовић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kumimoji="1" lang="sr-Cyrl-RS" altLang="sr-Latn-RS" sz="2400" dirty="0">
                <a:latin typeface="+mn-lt"/>
              </a:rPr>
              <a:t>03</a:t>
            </a:r>
            <a:r>
              <a:rPr kumimoji="1" lang="sr-Cyrl-CS" altLang="sr-Latn-RS" sz="2400" dirty="0">
                <a:latin typeface="+mn-lt"/>
              </a:rPr>
              <a:t>.04.2024. године, </a:t>
            </a:r>
            <a:r>
              <a:rPr kumimoji="1" lang="sr-Cyrl-RS" altLang="sr-Latn-RS" sz="2400" dirty="0">
                <a:latin typeface="+mn-lt"/>
              </a:rPr>
              <a:t>Београд</a:t>
            </a:r>
            <a:endParaRPr kumimoji="1" lang="sr-Cyrl-CS" altLang="sr-Latn-RS" sz="2400" dirty="0"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0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en-GB" sz="36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/>
                </a:solidFill>
              </a:rPr>
              <a:t>Обавезе послодаваца при подели радног простора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Када два или више послодаваца у обављању послова деле </a:t>
            </a:r>
            <a:r>
              <a:rPr lang="ru-RU" b="1" dirty="0">
                <a:solidFill>
                  <a:schemeClr val="tx1"/>
                </a:solidFill>
              </a:rPr>
              <a:t>радни простор</a:t>
            </a:r>
            <a:r>
              <a:rPr lang="ru-RU" dirty="0">
                <a:solidFill>
                  <a:schemeClr val="tx1"/>
                </a:solidFill>
              </a:rPr>
              <a:t>, односно када запослени више послодаваца истовремено обављају послове у истом радном простору, послодавци су дужни да сарађују </a:t>
            </a:r>
            <a:r>
              <a:rPr lang="ru-RU" b="1" dirty="0">
                <a:solidFill>
                  <a:schemeClr val="tx1"/>
                </a:solidFill>
              </a:rPr>
              <a:t>у примени прописаних мера за безбедност и здравље запослених.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Начин остваривања сарадње послодавци утврђују </a:t>
            </a:r>
            <a:r>
              <a:rPr lang="ru-RU" b="1" dirty="0">
                <a:solidFill>
                  <a:schemeClr val="tx1"/>
                </a:solidFill>
              </a:rPr>
              <a:t>писаним споразумом, закљученим пре почетка обављања послова.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51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4200" b="1" dirty="0">
                <a:solidFill>
                  <a:schemeClr val="tx1"/>
                </a:solidFill>
                <a:latin typeface="+mn-lt"/>
              </a:rPr>
              <a:t>ИЗДАВАЊЕ ДОЗВОЛЕ ЗА РАД</a:t>
            </a:r>
            <a:endParaRPr lang="en-US" sz="42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ru-RU" sz="42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dirty="0">
                <a:solidFill>
                  <a:schemeClr val="tx1"/>
                </a:solidFill>
                <a:latin typeface="+mn-lt"/>
              </a:rPr>
              <a:t>Послодавац је дужан да, пре почетка извођења радова на висини, у дубини, у скученом простору, у простору са потенцијално експлозивним атмосферама, на енергетском објекту, при коришћењу опасне хемијске материје, рад у зонама у којима је присутна озбиљна, неизбежна или непосредна опасност или штетност која може да угрози здравље запосленог, обезбеди издавање дозволе за рад.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b="1" dirty="0">
                <a:solidFill>
                  <a:schemeClr val="tx1"/>
                </a:solidFill>
                <a:latin typeface="+mn-lt"/>
              </a:rPr>
              <a:t>Послодавац је дужан да утврди поступак и начин за издавање дозволе за рад.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875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85750"/>
            <a:ext cx="11449050" cy="5172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ОБУКА ЗАПОСЛЕНИХ                                                                (УСТУПЉЕНИ, УПУЋЕНИ ЗАПОСЛЕНИ…)</a:t>
            </a:r>
          </a:p>
          <a:p>
            <a:pPr marL="0" lvl="0" indent="0">
              <a:buNone/>
            </a:pPr>
            <a:endParaRPr lang="en-US" sz="2400" dirty="0">
              <a:latin typeface="Myriad Pro" panose="020B0503030403020204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Послодавац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код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кога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под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његовим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надзором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и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руковођењем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на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основу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уговора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споразума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или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по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било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ком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другом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основу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Myriad Pro" panose="020B0503030403020204"/>
              </a:rPr>
              <a:t>обављају</a:t>
            </a:r>
            <a:r>
              <a:rPr lang="en-US" sz="3200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yriad Pro" panose="020B0503030403020204"/>
              </a:rPr>
              <a:t>рад</a:t>
            </a:r>
            <a:r>
              <a:rPr lang="en-US" sz="3200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yriad Pro" panose="020B0503030403020204"/>
              </a:rPr>
              <a:t>запослени</a:t>
            </a:r>
            <a:r>
              <a:rPr lang="en-US" sz="3200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yriad Pro" panose="020B0503030403020204"/>
              </a:rPr>
              <a:t>другог</a:t>
            </a:r>
            <a:r>
              <a:rPr lang="en-US" sz="3200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Myriad Pro" panose="020B0503030403020204"/>
              </a:rPr>
              <a:t>послодавца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дужан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је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да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те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запослене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обучи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за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безбедан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и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здрав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рад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, у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складу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са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овим</a:t>
            </a:r>
            <a:r>
              <a:rPr lang="en-US" sz="32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Myriad Pro" panose="020B0503030403020204"/>
              </a:rPr>
              <a:t>законом</a:t>
            </a:r>
            <a:r>
              <a:rPr lang="sr-Cyrl-RS" sz="3200" dirty="0">
                <a:solidFill>
                  <a:schemeClr val="tx1"/>
                </a:solidFill>
                <a:latin typeface="Myriad Pro" panose="020B0503030403020204"/>
              </a:rPr>
              <a:t>.</a:t>
            </a:r>
            <a:endParaRPr lang="ru-RU" sz="32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C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CS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kumimoji="1" lang="sr-Cyrl-CS" alt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50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85750"/>
            <a:ext cx="11449050" cy="517265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51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УПОЗНАВАЊЕ СА РИЗИЦИМА (ИЗВОЂАЧИ РАДОВА)</a:t>
            </a:r>
          </a:p>
          <a:p>
            <a:pPr marL="0" lvl="0" indent="0">
              <a:buNone/>
            </a:pPr>
            <a:endParaRPr lang="en-US" sz="2400" dirty="0">
              <a:latin typeface="Myriad Pro" panose="020B050303040302020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Послодавац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је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дужан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да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свако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лице,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које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се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налази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у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радној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средини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о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чијем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присуству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је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упознат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послодавац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упозори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на опасности или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штетности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по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здравље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које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се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јављају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у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радном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процесу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односно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на мере безбедности и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здравља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које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мора да примени, и да га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усмери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на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безбедне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зоне за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кретање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3600" dirty="0">
              <a:solidFill>
                <a:schemeClr val="tx1"/>
              </a:solidFill>
              <a:latin typeface="Myriad Pro" panose="020B050303040302020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Послодавац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је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дужан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да видно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обележи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и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истакне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ознаке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за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безбедност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и/или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здравље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на раду ради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обавештавања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и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информисања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запослених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о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ризицима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у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радном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процесу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правцима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кретања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и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дозвољеним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местима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задржавања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као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и о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мерама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за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спречавање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смањење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или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отклањање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Myriad Pro" panose="020B0503030403020204"/>
              </a:rPr>
              <a:t>ризика</a:t>
            </a:r>
            <a:r>
              <a:rPr lang="ru-RU" sz="3600" dirty="0">
                <a:solidFill>
                  <a:schemeClr val="tx1"/>
                </a:solidFill>
                <a:latin typeface="Myriad Pro" panose="020B0503030403020204"/>
              </a:rPr>
              <a:t>.</a:t>
            </a:r>
          </a:p>
          <a:p>
            <a:pPr marL="0" indent="0">
              <a:buNone/>
            </a:pPr>
            <a:endParaRPr lang="sr-Cyrl-C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CS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kumimoji="1" lang="sr-Cyrl-CS" alt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06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85750"/>
            <a:ext cx="11449050" cy="5172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ПРОГРАМ ОБУКЕ ЗА БЕЗБЕДАН И ЗДРАВ РАД</a:t>
            </a:r>
          </a:p>
          <a:p>
            <a:pPr marL="0" indent="0" algn="ctr">
              <a:buNone/>
            </a:pPr>
            <a:endParaRPr lang="en-US" sz="2400" dirty="0">
              <a:latin typeface="Myriad Pro" panose="020B0503030403020204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Обуку запослених за безбедан и здрав рад </a:t>
            </a:r>
            <a:r>
              <a:rPr lang="ru-RU" dirty="0" err="1">
                <a:solidFill>
                  <a:schemeClr val="tx1"/>
                </a:solidFill>
              </a:rPr>
              <a:t>послодавац</a:t>
            </a:r>
            <a:r>
              <a:rPr lang="ru-RU" dirty="0">
                <a:solidFill>
                  <a:schemeClr val="tx1"/>
                </a:solidFill>
              </a:rPr>
              <a:t> обавља теоријски и практично, у складу са програмом обуке за безбедан и здрав рад који доноси </a:t>
            </a:r>
            <a:r>
              <a:rPr lang="ru-RU" dirty="0" err="1">
                <a:solidFill>
                  <a:schemeClr val="tx1"/>
                </a:solidFill>
              </a:rPr>
              <a:t>послодавац</a:t>
            </a:r>
            <a:r>
              <a:rPr lang="ru-RU" dirty="0">
                <a:solidFill>
                  <a:schemeClr val="tx1"/>
                </a:solidFill>
              </a:rPr>
              <a:t>.</a:t>
            </a:r>
            <a:endParaRPr lang="sr-Cyrl-C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Програм обуке за безбедан и здрав рад садржи општи и посебни део.</a:t>
            </a:r>
            <a:endParaRPr lang="sr-Cyrl-CS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r>
              <a:rPr lang="en-US" b="1" dirty="0" err="1">
                <a:solidFill>
                  <a:schemeClr val="tx1"/>
                </a:solidFill>
                <a:latin typeface="Myriad Pro" panose="020B0503030403020204"/>
              </a:rPr>
              <a:t>Провера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yriad Pro" panose="020B0503030403020204"/>
              </a:rPr>
              <a:t>теоријске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> и </a:t>
            </a:r>
            <a:r>
              <a:rPr lang="en-US" b="1" dirty="0" err="1">
                <a:solidFill>
                  <a:schemeClr val="tx1"/>
                </a:solidFill>
                <a:latin typeface="Myriad Pro" panose="020B0503030403020204"/>
              </a:rPr>
              <a:t>практичне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yriad Pro" panose="020B0503030403020204"/>
              </a:rPr>
              <a:t>обучености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yriad Pro" panose="020B0503030403020204"/>
              </a:rPr>
              <a:t>запосленог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yriad Pro" panose="020B0503030403020204"/>
              </a:rPr>
              <a:t>за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yriad Pro" panose="020B0503030403020204"/>
              </a:rPr>
              <a:t>безбедан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> и </a:t>
            </a:r>
            <a:r>
              <a:rPr lang="en-US" b="1" dirty="0" err="1">
                <a:solidFill>
                  <a:schemeClr val="tx1"/>
                </a:solidFill>
                <a:latin typeface="Myriad Pro" panose="020B0503030403020204"/>
              </a:rPr>
              <a:t>здрав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yriad Pro" panose="020B0503030403020204"/>
              </a:rPr>
              <a:t>рад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yriad Pro" panose="020B0503030403020204"/>
              </a:rPr>
              <a:t>обавља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yriad Pro" panose="020B0503030403020204"/>
              </a:rPr>
              <a:t>се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yriad Pro" panose="020B0503030403020204"/>
              </a:rPr>
              <a:t>на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yriad Pro" panose="020B0503030403020204"/>
              </a:rPr>
              <a:t>радном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Myriad Pro" panose="020B0503030403020204"/>
              </a:rPr>
              <a:t>месту</a:t>
            </a:r>
            <a:r>
              <a:rPr lang="en-US" b="1" dirty="0">
                <a:solidFill>
                  <a:schemeClr val="tx1"/>
                </a:solidFill>
                <a:latin typeface="Myriad Pro" panose="020B0503030403020204"/>
              </a:rPr>
              <a:t>.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kumimoji="1" lang="sr-Cyrl-CS" alt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8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85750"/>
            <a:ext cx="11449050" cy="5172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ДОДАТНА ОБУКА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Када </a:t>
            </a:r>
            <a:r>
              <a:rPr lang="en-US" dirty="0" err="1">
                <a:solidFill>
                  <a:schemeClr val="tx1"/>
                </a:solidFill>
              </a:rPr>
              <a:t>радни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процес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захтева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додатну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обуку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запосленог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за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безбедан</a:t>
            </a:r>
            <a:r>
              <a:rPr lang="en-US" dirty="0">
                <a:solidFill>
                  <a:schemeClr val="tx1"/>
                </a:solidFill>
              </a:rPr>
              <a:t> и </a:t>
            </a:r>
            <a:r>
              <a:rPr lang="en-US" dirty="0" err="1">
                <a:solidFill>
                  <a:schemeClr val="tx1"/>
                </a:solidFill>
              </a:rPr>
              <a:t>здрав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рад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послодавац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је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дужан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да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упозна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запосленог</a:t>
            </a:r>
            <a:r>
              <a:rPr lang="en-US" dirty="0">
                <a:solidFill>
                  <a:schemeClr val="tx1"/>
                </a:solidFill>
              </a:rPr>
              <a:t> о </a:t>
            </a:r>
            <a:r>
              <a:rPr lang="en-US" dirty="0" err="1">
                <a:solidFill>
                  <a:schemeClr val="tx1"/>
                </a:solidFill>
              </a:rPr>
              <a:t>обављању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радног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процеса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безбедан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начин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путем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обавештења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упутстава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или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инструкција</a:t>
            </a:r>
            <a:r>
              <a:rPr lang="en-US" b="1" dirty="0">
                <a:solidFill>
                  <a:schemeClr val="tx1"/>
                </a:solidFill>
              </a:rPr>
              <a:t> у </a:t>
            </a:r>
            <a:r>
              <a:rPr lang="en-US" b="1" dirty="0" err="1">
                <a:solidFill>
                  <a:schemeClr val="tx1"/>
                </a:solidFill>
              </a:rPr>
              <a:t>писaној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форми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endParaRPr lang="sr-Cyrl-RS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У </a:t>
            </a:r>
            <a:r>
              <a:rPr lang="en-US" dirty="0" err="1">
                <a:solidFill>
                  <a:schemeClr val="tx1"/>
                </a:solidFill>
              </a:rPr>
              <a:t>изузетним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случајевима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када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запосленом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прети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озбиљна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неизбежна</a:t>
            </a:r>
            <a:r>
              <a:rPr lang="en-US" dirty="0">
                <a:solidFill>
                  <a:schemeClr val="tx1"/>
                </a:solidFill>
              </a:rPr>
              <a:t> и </a:t>
            </a:r>
            <a:r>
              <a:rPr lang="en-US" dirty="0" err="1">
                <a:solidFill>
                  <a:schemeClr val="tx1"/>
                </a:solidFill>
              </a:rPr>
              <a:t>непосредна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опасност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живот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или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здравље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због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хитности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обавештења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упутства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или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инструкције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могу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дати</a:t>
            </a:r>
            <a:r>
              <a:rPr lang="en-US" dirty="0">
                <a:solidFill>
                  <a:schemeClr val="tx1"/>
                </a:solidFill>
              </a:rPr>
              <a:t> у </a:t>
            </a:r>
            <a:r>
              <a:rPr lang="en-US" dirty="0" err="1">
                <a:solidFill>
                  <a:schemeClr val="tx1"/>
                </a:solidFill>
              </a:rPr>
              <a:t>усменој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форми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C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CS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kumimoji="1" lang="sr-Cyrl-CS" alt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36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85750"/>
            <a:ext cx="11449050" cy="5172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ДОДАТНА ОБУКА</a:t>
            </a:r>
          </a:p>
          <a:p>
            <a:pPr marL="0" lv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У </a:t>
            </a:r>
            <a:r>
              <a:rPr lang="en-US" dirty="0" err="1">
                <a:solidFill>
                  <a:schemeClr val="tx1"/>
                </a:solidFill>
              </a:rPr>
              <a:t>случају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тешке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повреде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на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раду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смртне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повреде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на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раду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или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колективне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повреде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на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раду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са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тешком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или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смртном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повредом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на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раду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послодавац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је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дужан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да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одмах</a:t>
            </a:r>
            <a:r>
              <a:rPr lang="en-US" dirty="0">
                <a:solidFill>
                  <a:schemeClr val="tx1"/>
                </a:solidFill>
              </a:rPr>
              <a:t>, а </a:t>
            </a:r>
            <a:r>
              <a:rPr lang="en-US" dirty="0" err="1">
                <a:solidFill>
                  <a:schemeClr val="tx1"/>
                </a:solidFill>
              </a:rPr>
              <a:t>најкасније</a:t>
            </a:r>
            <a:r>
              <a:rPr lang="en-US" dirty="0">
                <a:solidFill>
                  <a:schemeClr val="tx1"/>
                </a:solidFill>
              </a:rPr>
              <a:t> у </a:t>
            </a:r>
            <a:r>
              <a:rPr lang="en-US" dirty="0" err="1">
                <a:solidFill>
                  <a:schemeClr val="tx1"/>
                </a:solidFill>
              </a:rPr>
              <a:t>року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од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осам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дана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од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настанка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повреде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изврши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додатну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обуку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запослeних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на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том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радном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месту</a:t>
            </a:r>
            <a:r>
              <a:rPr lang="en-US" dirty="0">
                <a:solidFill>
                  <a:schemeClr val="tx1"/>
                </a:solidFill>
              </a:rPr>
              <a:t> у </a:t>
            </a:r>
            <a:r>
              <a:rPr lang="en-US" dirty="0" err="1">
                <a:solidFill>
                  <a:schemeClr val="tx1"/>
                </a:solidFill>
              </a:rPr>
              <a:t>организационој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јединици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где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се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повреда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догодила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са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обавезом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обавештавања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свих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запослених</a:t>
            </a:r>
            <a:r>
              <a:rPr lang="en-US" b="1" dirty="0">
                <a:solidFill>
                  <a:schemeClr val="tx1"/>
                </a:solidFill>
              </a:rPr>
              <a:t>.</a:t>
            </a:r>
            <a:endParaRPr lang="en-GB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ru-RU" sz="3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C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CS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kumimoji="1" lang="sr-Cyrl-CS" alt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44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150" y="285750"/>
            <a:ext cx="11264323" cy="51726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ОБУКА ПРЕДСТАВНИКА ЗАПОСЛЕНИХ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Представник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запослених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има</a:t>
            </a:r>
            <a:r>
              <a:rPr lang="ru-RU" dirty="0">
                <a:solidFill>
                  <a:schemeClr val="tx1"/>
                </a:solidFill>
              </a:rPr>
              <a:t> право на </a:t>
            </a:r>
            <a:r>
              <a:rPr lang="ru-RU" dirty="0" err="1">
                <a:solidFill>
                  <a:schemeClr val="tx1"/>
                </a:solidFill>
              </a:rPr>
              <a:t>обуку</a:t>
            </a:r>
            <a:r>
              <a:rPr lang="ru-RU" dirty="0">
                <a:solidFill>
                  <a:schemeClr val="tx1"/>
                </a:solidFill>
              </a:rPr>
              <a:t> ради </a:t>
            </a:r>
            <a:r>
              <a:rPr lang="ru-RU" dirty="0" err="1">
                <a:solidFill>
                  <a:schemeClr val="tx1"/>
                </a:solidFill>
              </a:rPr>
              <a:t>обављања</a:t>
            </a:r>
            <a:r>
              <a:rPr lang="ru-RU" dirty="0">
                <a:solidFill>
                  <a:schemeClr val="tx1"/>
                </a:solidFill>
              </a:rPr>
              <a:t> активности </a:t>
            </a:r>
            <a:r>
              <a:rPr lang="ru-RU" dirty="0" err="1">
                <a:solidFill>
                  <a:schemeClr val="tx1"/>
                </a:solidFill>
              </a:rPr>
              <a:t>представника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запослених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трошкови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обуке</a:t>
            </a:r>
            <a:r>
              <a:rPr lang="ru-RU" dirty="0">
                <a:solidFill>
                  <a:schemeClr val="tx1"/>
                </a:solidFill>
              </a:rPr>
              <a:t> не могу </a:t>
            </a:r>
            <a:r>
              <a:rPr lang="ru-RU" dirty="0" err="1">
                <a:solidFill>
                  <a:schemeClr val="tx1"/>
                </a:solidFill>
              </a:rPr>
              <a:t>бити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терет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представника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запослених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Обука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представника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запослених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обавља</a:t>
            </a:r>
            <a:r>
              <a:rPr lang="ru-RU" dirty="0">
                <a:solidFill>
                  <a:schemeClr val="tx1"/>
                </a:solidFill>
              </a:rPr>
              <a:t> се </a:t>
            </a:r>
            <a:r>
              <a:rPr lang="ru-RU" dirty="0" err="1">
                <a:solidFill>
                  <a:schemeClr val="tx1"/>
                </a:solidFill>
              </a:rPr>
              <a:t>одмах</a:t>
            </a:r>
            <a:r>
              <a:rPr lang="ru-RU" dirty="0">
                <a:solidFill>
                  <a:schemeClr val="tx1"/>
                </a:solidFill>
              </a:rPr>
              <a:t> по </a:t>
            </a:r>
            <a:r>
              <a:rPr lang="ru-RU" dirty="0" err="1">
                <a:solidFill>
                  <a:schemeClr val="tx1"/>
                </a:solidFill>
              </a:rPr>
              <a:t>избору</a:t>
            </a:r>
            <a:r>
              <a:rPr lang="ru-RU" dirty="0">
                <a:solidFill>
                  <a:schemeClr val="tx1"/>
                </a:solidFill>
              </a:rPr>
              <a:t> или </a:t>
            </a:r>
            <a:r>
              <a:rPr lang="ru-RU" dirty="0" err="1">
                <a:solidFill>
                  <a:schemeClr val="tx1"/>
                </a:solidFill>
              </a:rPr>
              <a:t>именовању</a:t>
            </a:r>
            <a:r>
              <a:rPr lang="ru-RU" dirty="0">
                <a:solidFill>
                  <a:schemeClr val="tx1"/>
                </a:solidFill>
              </a:rPr>
              <a:t>, а </a:t>
            </a:r>
            <a:r>
              <a:rPr lang="ru-RU" dirty="0" err="1">
                <a:solidFill>
                  <a:schemeClr val="tx1"/>
                </a:solidFill>
              </a:rPr>
              <a:t>периодичне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обуке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врше</a:t>
            </a:r>
            <a:r>
              <a:rPr lang="ru-RU" dirty="0">
                <a:solidFill>
                  <a:schemeClr val="tx1"/>
                </a:solidFill>
              </a:rPr>
              <a:t> се </a:t>
            </a:r>
            <a:r>
              <a:rPr lang="ru-RU" b="1" dirty="0" err="1">
                <a:solidFill>
                  <a:schemeClr val="tx1"/>
                </a:solidFill>
              </a:rPr>
              <a:t>најкасније</a:t>
            </a:r>
            <a:r>
              <a:rPr lang="ru-RU" b="1" dirty="0">
                <a:solidFill>
                  <a:schemeClr val="tx1"/>
                </a:solidFill>
              </a:rPr>
              <a:t> у року од три године од дана </a:t>
            </a:r>
            <a:r>
              <a:rPr lang="ru-RU" b="1" dirty="0" err="1">
                <a:solidFill>
                  <a:schemeClr val="tx1"/>
                </a:solidFill>
              </a:rPr>
              <a:t>претходне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обуке</a:t>
            </a:r>
            <a:r>
              <a:rPr lang="ru-RU" b="1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Обука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организује</a:t>
            </a:r>
            <a:r>
              <a:rPr lang="ru-RU" dirty="0">
                <a:solidFill>
                  <a:schemeClr val="tx1"/>
                </a:solidFill>
              </a:rPr>
              <a:t> се у току </a:t>
            </a:r>
            <a:r>
              <a:rPr lang="ru-RU" dirty="0" err="1">
                <a:solidFill>
                  <a:schemeClr val="tx1"/>
                </a:solidFill>
              </a:rPr>
              <a:t>радног</a:t>
            </a:r>
            <a:r>
              <a:rPr lang="ru-RU" dirty="0">
                <a:solidFill>
                  <a:schemeClr val="tx1"/>
                </a:solidFill>
              </a:rPr>
              <a:t> времена било у </a:t>
            </a:r>
            <a:r>
              <a:rPr lang="ru-RU" dirty="0" err="1">
                <a:solidFill>
                  <a:schemeClr val="tx1"/>
                </a:solidFill>
              </a:rPr>
              <a:t>оквиру</a:t>
            </a:r>
            <a:r>
              <a:rPr lang="ru-RU" dirty="0">
                <a:solidFill>
                  <a:schemeClr val="tx1"/>
                </a:solidFill>
              </a:rPr>
              <a:t> или </a:t>
            </a:r>
            <a:r>
              <a:rPr lang="ru-RU" dirty="0" err="1">
                <a:solidFill>
                  <a:schemeClr val="tx1"/>
                </a:solidFill>
              </a:rPr>
              <a:t>изван</a:t>
            </a:r>
            <a:r>
              <a:rPr lang="ru-RU" dirty="0">
                <a:solidFill>
                  <a:schemeClr val="tx1"/>
                </a:solidFill>
              </a:rPr>
              <a:t> простора </a:t>
            </a:r>
            <a:r>
              <a:rPr lang="ru-RU" dirty="0" err="1">
                <a:solidFill>
                  <a:schemeClr val="tx1"/>
                </a:solidFill>
              </a:rPr>
              <a:t>послодавца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ru-RU" sz="39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C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sr-Cyrl-CS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kumimoji="1" lang="sr-Cyrl-CS" alt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334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36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3600" b="1" dirty="0">
                <a:solidFill>
                  <a:schemeClr val="tx1"/>
                </a:solidFill>
                <a:latin typeface="+mn-lt"/>
              </a:rPr>
              <a:t>САВЕТНИК ЗА БЕЗБЕДНОСТ И ЗДРАВЉЕ НА РАДУ</a:t>
            </a:r>
          </a:p>
          <a:p>
            <a:pPr marL="0" indent="0" algn="ctr">
              <a:lnSpc>
                <a:spcPct val="100000"/>
              </a:lnSpc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200" dirty="0" err="1">
                <a:solidFill>
                  <a:schemeClr val="tx1"/>
                </a:solidFill>
              </a:rPr>
              <a:t>јесте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стручно</a:t>
            </a:r>
            <a:r>
              <a:rPr lang="ru-RU" sz="3200" dirty="0">
                <a:solidFill>
                  <a:schemeClr val="tx1"/>
                </a:solidFill>
              </a:rPr>
              <a:t> лице </a:t>
            </a:r>
            <a:r>
              <a:rPr lang="ru-RU" sz="3200" dirty="0" err="1">
                <a:solidFill>
                  <a:schemeClr val="tx1"/>
                </a:solidFill>
              </a:rPr>
              <a:t>које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обавља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послове</a:t>
            </a:r>
            <a:r>
              <a:rPr lang="ru-RU" sz="3200" dirty="0">
                <a:solidFill>
                  <a:schemeClr val="tx1"/>
                </a:solidFill>
              </a:rPr>
              <a:t> безбедности и </a:t>
            </a:r>
            <a:r>
              <a:rPr lang="ru-RU" sz="3200" dirty="0" err="1">
                <a:solidFill>
                  <a:schemeClr val="tx1"/>
                </a:solidFill>
              </a:rPr>
              <a:t>здравља</a:t>
            </a:r>
            <a:r>
              <a:rPr lang="ru-RU" sz="3200" dirty="0">
                <a:solidFill>
                  <a:schemeClr val="tx1"/>
                </a:solidFill>
              </a:rPr>
              <a:t> на раду, </a:t>
            </a:r>
            <a:r>
              <a:rPr lang="ru-RU" sz="3200" b="1" dirty="0" err="1">
                <a:solidFill>
                  <a:schemeClr val="tx1"/>
                </a:solidFill>
              </a:rPr>
              <a:t>има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одговарајући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ниво</a:t>
            </a:r>
            <a:r>
              <a:rPr lang="ru-RU" sz="3200" b="1" dirty="0">
                <a:solidFill>
                  <a:schemeClr val="tx1"/>
                </a:solidFill>
              </a:rPr>
              <a:t> </a:t>
            </a:r>
            <a:r>
              <a:rPr lang="ru-RU" sz="3200" b="1" dirty="0" err="1">
                <a:solidFill>
                  <a:schemeClr val="tx1"/>
                </a:solidFill>
              </a:rPr>
              <a:t>квалификација</a:t>
            </a:r>
            <a:r>
              <a:rPr lang="ru-RU" sz="3200" dirty="0">
                <a:solidFill>
                  <a:schemeClr val="tx1"/>
                </a:solidFill>
              </a:rPr>
              <a:t>, положен </a:t>
            </a:r>
            <a:r>
              <a:rPr lang="ru-RU" sz="3200" dirty="0" err="1">
                <a:solidFill>
                  <a:schemeClr val="tx1"/>
                </a:solidFill>
              </a:rPr>
              <a:t>одговарајући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стручни</a:t>
            </a:r>
            <a:r>
              <a:rPr lang="ru-RU" sz="3200" dirty="0">
                <a:solidFill>
                  <a:schemeClr val="tx1"/>
                </a:solidFill>
              </a:rPr>
              <a:t> испит, </a:t>
            </a:r>
            <a:r>
              <a:rPr lang="ru-RU" sz="3200" dirty="0" err="1">
                <a:solidFill>
                  <a:schemeClr val="tx1"/>
                </a:solidFill>
              </a:rPr>
              <a:t>лиценцу</a:t>
            </a:r>
            <a:r>
              <a:rPr lang="ru-RU" sz="3200" dirty="0">
                <a:solidFill>
                  <a:schemeClr val="tx1"/>
                </a:solidFill>
              </a:rPr>
              <a:t> за </a:t>
            </a:r>
            <a:r>
              <a:rPr lang="ru-RU" sz="3200" dirty="0" err="1">
                <a:solidFill>
                  <a:schemeClr val="tx1"/>
                </a:solidFill>
              </a:rPr>
              <a:t>обављање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послова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саветника</a:t>
            </a:r>
            <a:r>
              <a:rPr lang="ru-RU" sz="3200" dirty="0">
                <a:solidFill>
                  <a:schemeClr val="tx1"/>
                </a:solidFill>
              </a:rPr>
              <a:t> за </a:t>
            </a:r>
            <a:r>
              <a:rPr lang="ru-RU" sz="3200" dirty="0" err="1">
                <a:solidFill>
                  <a:schemeClr val="tx1"/>
                </a:solidFill>
              </a:rPr>
              <a:t>безбедност</a:t>
            </a:r>
            <a:r>
              <a:rPr lang="ru-RU" sz="3200" dirty="0">
                <a:solidFill>
                  <a:schemeClr val="tx1"/>
                </a:solidFill>
              </a:rPr>
              <a:t> и </a:t>
            </a:r>
            <a:r>
              <a:rPr lang="ru-RU" sz="3200" dirty="0" err="1">
                <a:solidFill>
                  <a:schemeClr val="tx1"/>
                </a:solidFill>
              </a:rPr>
              <a:t>здравље</a:t>
            </a:r>
            <a:r>
              <a:rPr lang="ru-RU" sz="3200" dirty="0">
                <a:solidFill>
                  <a:schemeClr val="tx1"/>
                </a:solidFill>
              </a:rPr>
              <a:t> на раду и </a:t>
            </a:r>
            <a:r>
              <a:rPr lang="ru-RU" sz="3200" dirty="0" err="1">
                <a:solidFill>
                  <a:schemeClr val="tx1"/>
                </a:solidFill>
              </a:rPr>
              <a:t>које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послодавац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err="1">
                <a:solidFill>
                  <a:schemeClr val="tx1"/>
                </a:solidFill>
              </a:rPr>
              <a:t>писаним</a:t>
            </a:r>
            <a:r>
              <a:rPr lang="ru-RU" sz="3200" dirty="0">
                <a:solidFill>
                  <a:schemeClr val="tx1"/>
                </a:solidFill>
              </a:rPr>
              <a:t> актом </a:t>
            </a:r>
            <a:r>
              <a:rPr lang="ru-RU" sz="3200" dirty="0" err="1">
                <a:solidFill>
                  <a:schemeClr val="tx1"/>
                </a:solidFill>
              </a:rPr>
              <a:t>именује</a:t>
            </a:r>
            <a:r>
              <a:rPr lang="ru-RU" sz="3200" dirty="0">
                <a:solidFill>
                  <a:schemeClr val="tx1"/>
                </a:solidFill>
              </a:rPr>
              <a:t> за </a:t>
            </a:r>
            <a:r>
              <a:rPr lang="ru-RU" sz="3200" dirty="0" err="1">
                <a:solidFill>
                  <a:schemeClr val="tx1"/>
                </a:solidFill>
              </a:rPr>
              <a:t>обављање</a:t>
            </a:r>
            <a:r>
              <a:rPr lang="ru-RU" sz="3200" dirty="0">
                <a:solidFill>
                  <a:schemeClr val="tx1"/>
                </a:solidFill>
              </a:rPr>
              <a:t> тих </a:t>
            </a:r>
            <a:r>
              <a:rPr lang="ru-RU" sz="3200" dirty="0" err="1">
                <a:solidFill>
                  <a:schemeClr val="tx1"/>
                </a:solidFill>
              </a:rPr>
              <a:t>послова</a:t>
            </a:r>
            <a:r>
              <a:rPr lang="en-GB" sz="32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18466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8" y="249383"/>
            <a:ext cx="11425381" cy="570807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36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900" b="1" dirty="0">
                <a:solidFill>
                  <a:schemeClr val="tx1"/>
                </a:solidFill>
                <a:latin typeface="+mn-lt"/>
              </a:rPr>
              <a:t>САВЕТНИК ЗА БЕЗБЕДНОСТ И ЗДРАВЉЕ НА РАДУ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3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Послодавац у делатностима </a:t>
            </a:r>
            <a:r>
              <a:rPr lang="sr-Cyrl-RS" sz="3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 члана 48</a:t>
            </a:r>
            <a:r>
              <a:rPr lang="ru-RU" sz="3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дужан је да за </a:t>
            </a:r>
            <a:r>
              <a:rPr lang="ru-RU" sz="35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послове</a:t>
            </a:r>
            <a:r>
              <a:rPr lang="ru-RU" sz="35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безбедности и здравља на раду именује саветника за безбедност и здравље на раду, односно лице које има најмање стечено високо образовање обима од најмање </a:t>
            </a:r>
            <a:r>
              <a:rPr lang="ru-RU" sz="35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 ЕСПБ бодова на академским или струковним студијама у оквиру образовно-научног поља техничко-технолошких наука и природно-математичких наука из области: биолошке науке, науке о заштити животне средине, физичке науке, физичко-хемијске и хемијске науке.</a:t>
            </a:r>
            <a:endParaRPr lang="en-GB" sz="35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35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/>
          </a:bodyPr>
          <a:lstStyle/>
          <a:p>
            <a:r>
              <a:rPr lang="sr-Cyrl-RS" b="1" dirty="0">
                <a:solidFill>
                  <a:schemeClr val="tx1"/>
                </a:solidFill>
              </a:rPr>
              <a:t>Нови изрази (саветник за бзр, сарадник за бзр, рад на висини, рад у дубини, радилиште, радно место са повећаним ризиком, регистри, </a:t>
            </a:r>
            <a:r>
              <a:rPr lang="ru-RU" b="1" dirty="0">
                <a:solidFill>
                  <a:schemeClr val="tx1"/>
                </a:solidFill>
              </a:rPr>
              <a:t>озбиљна, неизбежна и </a:t>
            </a:r>
            <a:r>
              <a:rPr lang="ru-RU" b="1" dirty="0" err="1">
                <a:solidFill>
                  <a:schemeClr val="tx1"/>
                </a:solidFill>
              </a:rPr>
              <a:t>непосредна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b="1" dirty="0" err="1">
                <a:solidFill>
                  <a:schemeClr val="tx1"/>
                </a:solidFill>
              </a:rPr>
              <a:t>опасност</a:t>
            </a:r>
            <a:r>
              <a:rPr lang="sr-Cyrl-RS" b="1" dirty="0">
                <a:solidFill>
                  <a:schemeClr val="tx1"/>
                </a:solidFill>
              </a:rPr>
              <a:t>, рад на даљину....),</a:t>
            </a:r>
          </a:p>
          <a:p>
            <a:r>
              <a:rPr lang="sr-Cyrl-RS" b="1" dirty="0">
                <a:solidFill>
                  <a:schemeClr val="tx1"/>
                </a:solidFill>
              </a:rPr>
              <a:t>Преглед и провера опреме за рад – преглед и испитивање електричних и громобранских инсталација,</a:t>
            </a:r>
          </a:p>
          <a:p>
            <a:r>
              <a:rPr lang="sr-Cyrl-RS" b="1" dirty="0">
                <a:solidFill>
                  <a:schemeClr val="tx1"/>
                </a:solidFill>
              </a:rPr>
              <a:t>Акт о процени ризика,</a:t>
            </a:r>
          </a:p>
          <a:p>
            <a:r>
              <a:rPr lang="sr-Cyrl-RS" b="1" dirty="0">
                <a:solidFill>
                  <a:schemeClr val="tx1"/>
                </a:solidFill>
              </a:rPr>
              <a:t>Извођење радова на градилишту, односно радилишту (пријаве)</a:t>
            </a:r>
          </a:p>
          <a:p>
            <a:r>
              <a:rPr lang="sr-Cyrl-RS" b="1" dirty="0">
                <a:solidFill>
                  <a:schemeClr val="tx1"/>
                </a:solidFill>
              </a:rPr>
              <a:t>Издавање дозволе за рад,</a:t>
            </a:r>
          </a:p>
          <a:p>
            <a:r>
              <a:rPr lang="sr-Cyrl-RS" b="1" dirty="0">
                <a:solidFill>
                  <a:schemeClr val="tx1"/>
                </a:solidFill>
              </a:rPr>
              <a:t>Обуке запослених, руководилаца, представника запослених, ЛЗО, додатна обука</a:t>
            </a: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044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ru-RU" sz="32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  <a:latin typeface="+mn-lt"/>
              </a:rPr>
              <a:t>Лице које је обављало послове безбедности и здравља на раду 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најмање три године пре ступања на снагу овог закона, а које не испуњава услове утврђене у чл. 48. и 49. овог закона, као и лице које испуни услов из члана 40. став 3. Закона о изменама и допунама Закона о безбедности и здрављу на раду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(„Службени гласник РС”, број 91/15), може да настави да обавља те послове 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уз добијање одговарајуће лиценце у зависности од делатности 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у којој је обављао послове безбедности и здравља на раду.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2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dirty="0">
                <a:solidFill>
                  <a:schemeClr val="tx1"/>
                </a:solidFill>
              </a:rPr>
              <a:t>Лице које је обављало послове безбедности и здравља на раду </a:t>
            </a:r>
            <a:r>
              <a:rPr lang="ru-RU" sz="3200" b="1" dirty="0">
                <a:solidFill>
                  <a:schemeClr val="tx1"/>
                </a:solidFill>
              </a:rPr>
              <a:t>мање од три године пре ступања на снагу овог закона, а које не испуњава услове утврђене у чл. 48. и 49. овог закона</a:t>
            </a:r>
            <a:r>
              <a:rPr lang="ru-RU" sz="3200" dirty="0">
                <a:solidFill>
                  <a:schemeClr val="tx1"/>
                </a:solidFill>
              </a:rPr>
              <a:t>, може да настави да обавља те послове до испуњења услова утврђених овим законом, а најдуже пет година, осим лица којем је до испуњења услова за стицање права на старосну пензију према прописима о пензијском и инвалидском осигурању, преостало највише пет година.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543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</a:rPr>
              <a:t>Саветник, односно сарадник за безбедност и здравље на раду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учествује у изради програма обуке запослених за безбедан и здрав рад, програма обуке представника запослених и програма обуке руководилаца;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- организује и спроводи обуку: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(1) запослених и других лица у складу са овим законом,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(2) представника запослених,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(3) руководилаца;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867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/>
              <a:t>Саветник </a:t>
            </a:r>
            <a:r>
              <a:rPr lang="en-US" sz="3000" b="1" dirty="0" err="1"/>
              <a:t>за</a:t>
            </a:r>
            <a:r>
              <a:rPr lang="en-US" sz="3000" b="1" dirty="0"/>
              <a:t> </a:t>
            </a:r>
            <a:r>
              <a:rPr lang="en-US" sz="3000" b="1" dirty="0" err="1"/>
              <a:t>безбедност</a:t>
            </a:r>
            <a:r>
              <a:rPr lang="en-US" sz="3000" b="1" dirty="0"/>
              <a:t> и </a:t>
            </a:r>
            <a:r>
              <a:rPr lang="en-US" sz="3000" b="1" dirty="0" err="1"/>
              <a:t>здравље</a:t>
            </a:r>
            <a:r>
              <a:rPr lang="en-US" sz="3000" b="1" dirty="0"/>
              <a:t> </a:t>
            </a:r>
            <a:r>
              <a:rPr lang="en-US" sz="3000" b="1" dirty="0" err="1"/>
              <a:t>на</a:t>
            </a:r>
            <a:r>
              <a:rPr lang="en-US" sz="3000" b="1" dirty="0"/>
              <a:t> </a:t>
            </a:r>
            <a:r>
              <a:rPr lang="en-US" sz="3000" b="1" dirty="0" err="1"/>
              <a:t>раду</a:t>
            </a:r>
            <a:r>
              <a:rPr lang="en-US" sz="3000" b="1" dirty="0"/>
              <a:t> </a:t>
            </a:r>
            <a:r>
              <a:rPr lang="en-US" sz="3000" b="1" dirty="0" err="1"/>
              <a:t>је</a:t>
            </a:r>
            <a:r>
              <a:rPr lang="en-US" sz="3000" b="1" dirty="0"/>
              <a:t> </a:t>
            </a:r>
            <a:r>
              <a:rPr lang="en-US" sz="3000" b="1" dirty="0" err="1"/>
              <a:t>дужан</a:t>
            </a:r>
            <a:r>
              <a:rPr lang="en-US" sz="3000" b="1" dirty="0"/>
              <a:t> </a:t>
            </a:r>
            <a:r>
              <a:rPr lang="en-US" sz="3000" dirty="0" err="1"/>
              <a:t>да</a:t>
            </a:r>
            <a:r>
              <a:rPr lang="en-US" sz="3000" dirty="0"/>
              <a:t> у </a:t>
            </a:r>
            <a:r>
              <a:rPr lang="en-US" sz="3000" dirty="0" err="1"/>
              <a:t>делатностима</a:t>
            </a:r>
            <a:r>
              <a:rPr lang="en-US" sz="3000" dirty="0"/>
              <a:t> </a:t>
            </a:r>
            <a:r>
              <a:rPr lang="en-US" sz="3000" dirty="0" err="1"/>
              <a:t>из</a:t>
            </a:r>
            <a:r>
              <a:rPr lang="en-US" sz="3000" dirty="0"/>
              <a:t> </a:t>
            </a:r>
            <a:r>
              <a:rPr lang="en-US" sz="3000" dirty="0" err="1"/>
              <a:t>члана</a:t>
            </a:r>
            <a:r>
              <a:rPr lang="en-US" sz="3000" dirty="0"/>
              <a:t> 48. </a:t>
            </a:r>
            <a:r>
              <a:rPr lang="en-US" sz="3000" dirty="0" err="1"/>
              <a:t>овог</a:t>
            </a:r>
            <a:r>
              <a:rPr lang="en-US" sz="3000" dirty="0"/>
              <a:t> </a:t>
            </a:r>
            <a:r>
              <a:rPr lang="en-US" sz="3000" dirty="0" err="1"/>
              <a:t>закона</a:t>
            </a:r>
            <a:r>
              <a:rPr lang="en-US" sz="3000" dirty="0"/>
              <a:t> </a:t>
            </a:r>
            <a:r>
              <a:rPr lang="en-US" sz="3000" b="1" dirty="0" err="1"/>
              <a:t>свакодневно</a:t>
            </a:r>
            <a:r>
              <a:rPr lang="en-US" sz="3000" b="1" dirty="0"/>
              <a:t> </a:t>
            </a:r>
            <a:r>
              <a:rPr lang="en-US" sz="3000" b="1" dirty="0" err="1"/>
              <a:t>прати</a:t>
            </a:r>
            <a:r>
              <a:rPr lang="en-US" sz="3000" b="1" dirty="0"/>
              <a:t>, </a:t>
            </a:r>
            <a:r>
              <a:rPr lang="en-US" sz="3000" b="1" dirty="0" err="1"/>
              <a:t>контролише</a:t>
            </a:r>
            <a:r>
              <a:rPr lang="en-US" sz="3000" b="1" dirty="0"/>
              <a:t> и </a:t>
            </a:r>
            <a:r>
              <a:rPr lang="en-US" sz="3000" b="1" dirty="0" err="1"/>
              <a:t>извештава</a:t>
            </a:r>
            <a:r>
              <a:rPr lang="en-US" sz="3000" b="1" dirty="0"/>
              <a:t> </a:t>
            </a:r>
            <a:r>
              <a:rPr lang="en-US" sz="3000" b="1" dirty="0" err="1"/>
              <a:t>послодавца</a:t>
            </a:r>
            <a:r>
              <a:rPr lang="en-US" sz="3000" b="1" dirty="0"/>
              <a:t> о </a:t>
            </a:r>
            <a:r>
              <a:rPr lang="en-US" sz="3000" b="1" dirty="0" err="1"/>
              <a:t>примени</a:t>
            </a:r>
            <a:r>
              <a:rPr lang="en-US" sz="3000" b="1" dirty="0"/>
              <a:t> </a:t>
            </a:r>
            <a:r>
              <a:rPr lang="en-US" sz="3000" b="1" dirty="0" err="1"/>
              <a:t>мера</a:t>
            </a:r>
            <a:r>
              <a:rPr lang="en-US" sz="3000" b="1" dirty="0"/>
              <a:t> </a:t>
            </a:r>
            <a:r>
              <a:rPr lang="en-US" sz="3000" b="1" dirty="0" err="1"/>
              <a:t>за</a:t>
            </a:r>
            <a:r>
              <a:rPr lang="en-US" sz="3000" b="1" dirty="0"/>
              <a:t> </a:t>
            </a:r>
            <a:r>
              <a:rPr lang="en-US" sz="3000" b="1" dirty="0" err="1"/>
              <a:t>безбедност</a:t>
            </a:r>
            <a:r>
              <a:rPr lang="en-US" sz="3000" b="1" dirty="0"/>
              <a:t> и </a:t>
            </a:r>
            <a:r>
              <a:rPr lang="en-US" sz="3000" b="1" dirty="0" err="1"/>
              <a:t>здравље</a:t>
            </a:r>
            <a:r>
              <a:rPr lang="en-US" sz="3000" b="1" dirty="0"/>
              <a:t> </a:t>
            </a:r>
            <a:r>
              <a:rPr lang="en-US" sz="3000" b="1" dirty="0" err="1"/>
              <a:t>код</a:t>
            </a:r>
            <a:r>
              <a:rPr lang="en-US" sz="3000" b="1" dirty="0"/>
              <a:t> </a:t>
            </a:r>
            <a:r>
              <a:rPr lang="en-US" sz="3000" b="1" dirty="0" err="1"/>
              <a:t>послодавца</a:t>
            </a:r>
            <a:r>
              <a:rPr lang="en-US" sz="3000" b="1" dirty="0"/>
              <a:t> </a:t>
            </a:r>
            <a:r>
              <a:rPr lang="en-US" sz="3000" dirty="0"/>
              <a:t>у </a:t>
            </a:r>
            <a:r>
              <a:rPr lang="en-US" sz="3000" dirty="0" err="1"/>
              <a:t>складу</a:t>
            </a:r>
            <a:r>
              <a:rPr lang="en-US" sz="3000" dirty="0"/>
              <a:t> </a:t>
            </a:r>
            <a:r>
              <a:rPr lang="en-US" sz="3000" dirty="0" err="1"/>
              <a:t>са</a:t>
            </a:r>
            <a:r>
              <a:rPr lang="en-US" sz="3000" dirty="0"/>
              <a:t> </a:t>
            </a:r>
            <a:r>
              <a:rPr lang="en-US" sz="3000" dirty="0" err="1"/>
              <a:t>организацијом</a:t>
            </a:r>
            <a:r>
              <a:rPr lang="en-US" sz="3000" dirty="0"/>
              <a:t> </a:t>
            </a:r>
            <a:r>
              <a:rPr lang="en-US" sz="3000" dirty="0" err="1"/>
              <a:t>послова</a:t>
            </a:r>
            <a:r>
              <a:rPr lang="en-US" sz="3000" dirty="0"/>
              <a:t> </a:t>
            </a:r>
            <a:r>
              <a:rPr lang="en-US" sz="3000" dirty="0" err="1"/>
              <a:t>безбедности</a:t>
            </a:r>
            <a:r>
              <a:rPr lang="en-US" sz="3000" dirty="0"/>
              <a:t> и </a:t>
            </a:r>
            <a:r>
              <a:rPr lang="en-US" sz="3000" dirty="0" err="1"/>
              <a:t>здравља</a:t>
            </a:r>
            <a:r>
              <a:rPr lang="en-US" sz="3000" dirty="0"/>
              <a:t> </a:t>
            </a:r>
            <a:r>
              <a:rPr lang="en-US" sz="3000" dirty="0" err="1"/>
              <a:t>на</a:t>
            </a:r>
            <a:r>
              <a:rPr lang="en-US" sz="3000" dirty="0"/>
              <a:t> </a:t>
            </a:r>
            <a:r>
              <a:rPr lang="en-US" sz="3000" dirty="0" err="1"/>
              <a:t>раду</a:t>
            </a:r>
            <a:r>
              <a:rPr lang="en-US" sz="3000" dirty="0"/>
              <a:t> </a:t>
            </a:r>
            <a:r>
              <a:rPr lang="en-US" sz="3000" dirty="0" err="1"/>
              <a:t>код</a:t>
            </a:r>
            <a:r>
              <a:rPr lang="en-US" sz="3000" dirty="0"/>
              <a:t> </a:t>
            </a:r>
            <a:r>
              <a:rPr lang="en-US" sz="3000" dirty="0" err="1"/>
              <a:t>послодавца</a:t>
            </a:r>
            <a:r>
              <a:rPr lang="en-US" sz="3000" dirty="0"/>
              <a:t> и </a:t>
            </a:r>
            <a:r>
              <a:rPr lang="en-US" sz="3000" dirty="0" err="1"/>
              <a:t>актом</a:t>
            </a:r>
            <a:r>
              <a:rPr lang="en-US" sz="3000" dirty="0"/>
              <a:t> </a:t>
            </a:r>
            <a:r>
              <a:rPr lang="en-US" sz="3000" dirty="0" err="1"/>
              <a:t>из</a:t>
            </a:r>
            <a:r>
              <a:rPr lang="en-US" sz="3000" dirty="0"/>
              <a:t> </a:t>
            </a:r>
            <a:r>
              <a:rPr lang="en-US" sz="3000" dirty="0" err="1"/>
              <a:t>члана</a:t>
            </a:r>
            <a:r>
              <a:rPr lang="en-US" sz="3000" dirty="0"/>
              <a:t> 46. </a:t>
            </a:r>
            <a:r>
              <a:rPr lang="en-US" sz="3000" dirty="0" err="1"/>
              <a:t>став</a:t>
            </a:r>
            <a:r>
              <a:rPr lang="en-US" sz="3000" dirty="0"/>
              <a:t> 2. </a:t>
            </a:r>
            <a:r>
              <a:rPr lang="en-US" sz="3000" dirty="0" err="1"/>
              <a:t>овог</a:t>
            </a:r>
            <a:r>
              <a:rPr lang="en-US" sz="3000" dirty="0"/>
              <a:t> </a:t>
            </a:r>
            <a:r>
              <a:rPr lang="en-US" sz="3000" dirty="0" err="1"/>
              <a:t>закона</a:t>
            </a:r>
            <a:r>
              <a:rPr lang="en-US" sz="3000" dirty="0"/>
              <a:t>.</a:t>
            </a:r>
            <a:endParaRPr lang="sr-Cyrl-RS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000" dirty="0" err="1"/>
              <a:t>Послодавац</a:t>
            </a:r>
            <a:r>
              <a:rPr lang="ru-RU" sz="3000" dirty="0"/>
              <a:t> је дужан да </a:t>
            </a:r>
            <a:r>
              <a:rPr lang="ru-RU" sz="3000" b="1" dirty="0"/>
              <a:t>општим актом</a:t>
            </a:r>
            <a:r>
              <a:rPr lang="ru-RU" sz="3000" dirty="0"/>
              <a:t>, уговором о раду односно другим уговором у складу са прописом којим се уређује рад, </a:t>
            </a:r>
            <a:r>
              <a:rPr lang="ru-RU" sz="3000" b="1" dirty="0"/>
              <a:t>уреди обавезе и одговорности у вези са свакодневним праћењем и контролом примене мера безбедности и здравља на раду.</a:t>
            </a:r>
            <a:endParaRPr lang="en-US" sz="3000" b="1" dirty="0"/>
          </a:p>
          <a:p>
            <a:pPr marL="0" indent="0">
              <a:lnSpc>
                <a:spcPct val="100000"/>
              </a:lnSpc>
              <a:buNone/>
            </a:pPr>
            <a:endParaRPr lang="ru-RU" sz="36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66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/>
                </a:solidFill>
                <a:latin typeface="+mn-lt"/>
              </a:rPr>
              <a:t>ЕВИДЕНЦИЈЕ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 err="1"/>
              <a:t>Послодавац</a:t>
            </a:r>
            <a:r>
              <a:rPr lang="en-US" dirty="0"/>
              <a:t> </a:t>
            </a:r>
            <a:r>
              <a:rPr lang="en-US" dirty="0" err="1"/>
              <a:t>је</a:t>
            </a:r>
            <a:r>
              <a:rPr lang="en-US" dirty="0"/>
              <a:t> </a:t>
            </a:r>
            <a:r>
              <a:rPr lang="en-US" dirty="0" err="1"/>
              <a:t>дужан</a:t>
            </a:r>
            <a:r>
              <a:rPr lang="en-US" dirty="0"/>
              <a:t> </a:t>
            </a:r>
            <a:r>
              <a:rPr lang="en-US" dirty="0" err="1"/>
              <a:t>да</a:t>
            </a:r>
            <a:r>
              <a:rPr lang="en-US" dirty="0"/>
              <a:t> </a:t>
            </a:r>
            <a:r>
              <a:rPr lang="en-US" dirty="0" err="1"/>
              <a:t>води</a:t>
            </a:r>
            <a:r>
              <a:rPr lang="en-US" dirty="0"/>
              <a:t> и </a:t>
            </a:r>
            <a:r>
              <a:rPr lang="en-US" dirty="0" err="1"/>
              <a:t>чува</a:t>
            </a:r>
            <a:r>
              <a:rPr lang="en-US" dirty="0"/>
              <a:t> </a:t>
            </a:r>
            <a:r>
              <a:rPr lang="en-US" dirty="0" err="1"/>
              <a:t>евиденције</a:t>
            </a:r>
            <a:r>
              <a:rPr lang="en-US" dirty="0"/>
              <a:t> о: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1) </a:t>
            </a:r>
            <a:r>
              <a:rPr lang="en-US" dirty="0" err="1"/>
              <a:t>радним</a:t>
            </a:r>
            <a:r>
              <a:rPr lang="en-US" dirty="0"/>
              <a:t> </a:t>
            </a:r>
            <a:r>
              <a:rPr lang="en-US" dirty="0" err="1"/>
              <a:t>местима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повећаним</a:t>
            </a:r>
            <a:r>
              <a:rPr lang="en-US" dirty="0"/>
              <a:t> </a:t>
            </a:r>
            <a:r>
              <a:rPr lang="en-US" dirty="0" err="1"/>
              <a:t>ризиком</a:t>
            </a:r>
            <a:r>
              <a:rPr lang="en-US" dirty="0"/>
              <a:t>, </a:t>
            </a:r>
            <a:r>
              <a:rPr lang="en-US" dirty="0" err="1"/>
              <a:t>запосленима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обављају</a:t>
            </a:r>
            <a:r>
              <a:rPr lang="en-US" dirty="0"/>
              <a:t> </a:t>
            </a:r>
            <a:r>
              <a:rPr lang="en-US" dirty="0" err="1"/>
              <a:t>послове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радним</a:t>
            </a:r>
            <a:r>
              <a:rPr lang="en-US" dirty="0"/>
              <a:t> </a:t>
            </a:r>
            <a:r>
              <a:rPr lang="en-US" dirty="0" err="1"/>
              <a:t>местима</a:t>
            </a:r>
            <a:r>
              <a:rPr lang="en-US" dirty="0"/>
              <a:t> </a:t>
            </a:r>
            <a:r>
              <a:rPr lang="en-US" dirty="0" err="1"/>
              <a:t>са</a:t>
            </a:r>
            <a:r>
              <a:rPr lang="en-US" dirty="0"/>
              <a:t> </a:t>
            </a:r>
            <a:r>
              <a:rPr lang="en-US" dirty="0" err="1"/>
              <a:t>повећаним</a:t>
            </a:r>
            <a:r>
              <a:rPr lang="en-US" dirty="0"/>
              <a:t> </a:t>
            </a:r>
            <a:r>
              <a:rPr lang="en-US" dirty="0" err="1"/>
              <a:t>ризиком</a:t>
            </a:r>
            <a:r>
              <a:rPr lang="en-US" dirty="0"/>
              <a:t> и </a:t>
            </a:r>
            <a:r>
              <a:rPr lang="en-US" dirty="0" err="1"/>
              <a:t>лекарским</a:t>
            </a:r>
            <a:r>
              <a:rPr lang="en-US" dirty="0"/>
              <a:t> </a:t>
            </a:r>
            <a:r>
              <a:rPr lang="en-US" dirty="0" err="1"/>
              <a:t>прегледима</a:t>
            </a:r>
            <a:r>
              <a:rPr lang="en-US" dirty="0"/>
              <a:t> </a:t>
            </a:r>
            <a:r>
              <a:rPr lang="en-US" dirty="0" err="1"/>
              <a:t>запослених</a:t>
            </a:r>
            <a:r>
              <a:rPr lang="en-US" dirty="0"/>
              <a:t> </a:t>
            </a:r>
            <a:r>
              <a:rPr lang="en-US" dirty="0" err="1"/>
              <a:t>који</a:t>
            </a:r>
            <a:r>
              <a:rPr lang="en-US" dirty="0"/>
              <a:t> </a:t>
            </a:r>
            <a:r>
              <a:rPr lang="en-US" dirty="0" err="1"/>
              <a:t>обављају</a:t>
            </a:r>
            <a:r>
              <a:rPr lang="en-US" dirty="0"/>
              <a:t> </a:t>
            </a:r>
            <a:r>
              <a:rPr lang="en-US" dirty="0" err="1"/>
              <a:t>те</a:t>
            </a:r>
            <a:r>
              <a:rPr lang="en-US" dirty="0"/>
              <a:t> </a:t>
            </a:r>
            <a:r>
              <a:rPr lang="en-US" dirty="0" err="1"/>
              <a:t>послове</a:t>
            </a:r>
            <a:r>
              <a:rPr lang="en-US" dirty="0"/>
              <a:t>;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2) </a:t>
            </a:r>
            <a:r>
              <a:rPr lang="en-US" dirty="0" err="1"/>
              <a:t>повредама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раду</a:t>
            </a:r>
            <a:r>
              <a:rPr lang="en-US" dirty="0"/>
              <a:t> и </a:t>
            </a:r>
            <a:r>
              <a:rPr lang="en-US" dirty="0" err="1"/>
              <a:t>професионалним</a:t>
            </a:r>
            <a:r>
              <a:rPr lang="en-US" dirty="0"/>
              <a:t> </a:t>
            </a:r>
            <a:r>
              <a:rPr lang="en-US" dirty="0" err="1"/>
              <a:t>болестима</a:t>
            </a:r>
            <a:r>
              <a:rPr lang="en-US" dirty="0"/>
              <a:t>;</a:t>
            </a:r>
            <a:endParaRPr lang="sr-Latn-RS" dirty="0"/>
          </a:p>
          <a:p>
            <a:pPr marL="0" indent="0">
              <a:buNone/>
            </a:pPr>
            <a:r>
              <a:rPr lang="en-US" b="1" dirty="0"/>
              <a:t>3) </a:t>
            </a:r>
            <a:r>
              <a:rPr lang="en-US" b="1" dirty="0" err="1"/>
              <a:t>запосленима</a:t>
            </a:r>
            <a:r>
              <a:rPr lang="en-US" b="1" dirty="0"/>
              <a:t> </a:t>
            </a:r>
            <a:r>
              <a:rPr lang="en-US" b="1" dirty="0" err="1"/>
              <a:t>обученим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безбедан</a:t>
            </a:r>
            <a:r>
              <a:rPr lang="en-US" b="1" dirty="0"/>
              <a:t> и </a:t>
            </a:r>
            <a:r>
              <a:rPr lang="en-US" b="1" dirty="0" err="1"/>
              <a:t>здрав</a:t>
            </a:r>
            <a:r>
              <a:rPr lang="en-US" b="1" dirty="0"/>
              <a:t> </a:t>
            </a:r>
            <a:r>
              <a:rPr lang="en-US" b="1" dirty="0" err="1"/>
              <a:t>рад</a:t>
            </a:r>
            <a:r>
              <a:rPr lang="en-US" b="1" dirty="0"/>
              <a:t> и </a:t>
            </a:r>
            <a:r>
              <a:rPr lang="en-US" b="1" dirty="0" err="1"/>
              <a:t>правилно</a:t>
            </a:r>
            <a:r>
              <a:rPr lang="en-US" b="1" dirty="0"/>
              <a:t> </a:t>
            </a:r>
            <a:r>
              <a:rPr lang="en-US" b="1" dirty="0" err="1"/>
              <a:t>коришћење</a:t>
            </a:r>
            <a:r>
              <a:rPr lang="en-US" b="1" dirty="0"/>
              <a:t> </a:t>
            </a:r>
            <a:r>
              <a:rPr lang="en-US" b="1" dirty="0" err="1"/>
              <a:t>личне</a:t>
            </a:r>
            <a:r>
              <a:rPr lang="en-US" b="1" dirty="0"/>
              <a:t> </a:t>
            </a:r>
            <a:r>
              <a:rPr lang="en-US" b="1" dirty="0" err="1"/>
              <a:t>заштитне</a:t>
            </a:r>
            <a:r>
              <a:rPr lang="en-US" b="1" dirty="0"/>
              <a:t> </a:t>
            </a:r>
            <a:r>
              <a:rPr lang="en-US" b="1" dirty="0" err="1"/>
              <a:t>опреме</a:t>
            </a:r>
            <a:r>
              <a:rPr lang="en-US" b="1" dirty="0"/>
              <a:t>;</a:t>
            </a:r>
            <a:endParaRPr lang="sr-Latn-RS" b="1" dirty="0"/>
          </a:p>
          <a:p>
            <a:pPr marL="0" indent="0">
              <a:buNone/>
            </a:pPr>
            <a:r>
              <a:rPr lang="en-US" b="1" dirty="0"/>
              <a:t>4) </a:t>
            </a:r>
            <a:r>
              <a:rPr lang="en-US" b="1" dirty="0" err="1"/>
              <a:t>запосленима</a:t>
            </a:r>
            <a:r>
              <a:rPr lang="en-US" b="1" dirty="0"/>
              <a:t> </a:t>
            </a:r>
            <a:r>
              <a:rPr lang="en-US" b="1" dirty="0" err="1"/>
              <a:t>изложеним</a:t>
            </a:r>
            <a:r>
              <a:rPr lang="en-US" b="1" dirty="0"/>
              <a:t> </a:t>
            </a:r>
            <a:r>
              <a:rPr lang="en-US" b="1" dirty="0" err="1"/>
              <a:t>биолошким</a:t>
            </a:r>
            <a:r>
              <a:rPr lang="en-US" b="1" dirty="0"/>
              <a:t> </a:t>
            </a:r>
            <a:r>
              <a:rPr lang="en-US" b="1" dirty="0" err="1"/>
              <a:t>штетностима</a:t>
            </a:r>
            <a:r>
              <a:rPr lang="en-US" b="1" dirty="0"/>
              <a:t> </a:t>
            </a:r>
            <a:r>
              <a:rPr lang="en-US" b="1" dirty="0" err="1"/>
              <a:t>групе</a:t>
            </a:r>
            <a:r>
              <a:rPr lang="en-US" b="1" dirty="0"/>
              <a:t> 3 и/</a:t>
            </a:r>
            <a:r>
              <a:rPr lang="en-US" b="1" dirty="0" err="1"/>
              <a:t>или</a:t>
            </a:r>
            <a:r>
              <a:rPr lang="en-US" b="1" dirty="0"/>
              <a:t> </a:t>
            </a:r>
            <a:r>
              <a:rPr lang="en-US" b="1" dirty="0" err="1"/>
              <a:t>групе</a:t>
            </a:r>
            <a:r>
              <a:rPr lang="en-US" b="1" dirty="0"/>
              <a:t> 4;</a:t>
            </a:r>
            <a:endParaRPr lang="sr-Latn-R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20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/>
                </a:solidFill>
                <a:latin typeface="+mn-lt"/>
              </a:rPr>
              <a:t>ЕВИДЕНЦИЈЕ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b="1" dirty="0"/>
              <a:t>5) </a:t>
            </a:r>
            <a:r>
              <a:rPr lang="en-US" b="1" dirty="0" err="1"/>
              <a:t>запосленима</a:t>
            </a:r>
            <a:r>
              <a:rPr lang="en-US" b="1" dirty="0"/>
              <a:t> </a:t>
            </a:r>
            <a:r>
              <a:rPr lang="en-US" b="1" dirty="0" err="1"/>
              <a:t>који</a:t>
            </a:r>
            <a:r>
              <a:rPr lang="en-US" b="1" dirty="0"/>
              <a:t> </a:t>
            </a:r>
            <a:r>
              <a:rPr lang="en-US" b="1" dirty="0" err="1"/>
              <a:t>су</a:t>
            </a:r>
            <a:r>
              <a:rPr lang="en-US" b="1" dirty="0"/>
              <a:t> </a:t>
            </a:r>
            <a:r>
              <a:rPr lang="en-US" b="1" dirty="0" err="1"/>
              <a:t>изложени</a:t>
            </a:r>
            <a:r>
              <a:rPr lang="en-US" b="1" dirty="0"/>
              <a:t> </a:t>
            </a:r>
            <a:r>
              <a:rPr lang="en-US" b="1" dirty="0" err="1"/>
              <a:t>карциногенима</a:t>
            </a:r>
            <a:r>
              <a:rPr lang="en-US" b="1" dirty="0"/>
              <a:t> </a:t>
            </a:r>
            <a:r>
              <a:rPr lang="en-US" b="1" dirty="0" err="1"/>
              <a:t>или</a:t>
            </a:r>
            <a:r>
              <a:rPr lang="en-US" b="1" dirty="0"/>
              <a:t> </a:t>
            </a:r>
            <a:r>
              <a:rPr lang="en-US" b="1" dirty="0" err="1"/>
              <a:t>мутагенима</a:t>
            </a:r>
            <a:r>
              <a:rPr lang="en-US" b="1" dirty="0"/>
              <a:t>, </a:t>
            </a:r>
            <a:r>
              <a:rPr lang="en-US" b="1" dirty="0" err="1"/>
              <a:t>хемијским</a:t>
            </a:r>
            <a:r>
              <a:rPr lang="en-US" b="1" dirty="0"/>
              <a:t> </a:t>
            </a:r>
            <a:r>
              <a:rPr lang="en-US" b="1" dirty="0" err="1"/>
              <a:t>материјама</a:t>
            </a:r>
            <a:r>
              <a:rPr lang="en-US" b="1" dirty="0"/>
              <a:t> и </a:t>
            </a:r>
            <a:r>
              <a:rPr lang="en-US" b="1" dirty="0" err="1"/>
              <a:t>азбесту</a:t>
            </a:r>
            <a:r>
              <a:rPr lang="en-US" b="1" dirty="0"/>
              <a:t>, </a:t>
            </a:r>
            <a:r>
              <a:rPr lang="en-US" b="1" dirty="0" err="1"/>
              <a:t>као</a:t>
            </a:r>
            <a:r>
              <a:rPr lang="en-US" b="1" dirty="0"/>
              <a:t> и о </a:t>
            </a:r>
            <a:r>
              <a:rPr lang="en-US" b="1" dirty="0" err="1"/>
              <a:t>здравственом</a:t>
            </a:r>
            <a:r>
              <a:rPr lang="en-US" b="1" dirty="0"/>
              <a:t> </a:t>
            </a:r>
            <a:r>
              <a:rPr lang="en-US" b="1" dirty="0" err="1"/>
              <a:t>стању</a:t>
            </a:r>
            <a:r>
              <a:rPr lang="en-US" b="1" dirty="0"/>
              <a:t> и </a:t>
            </a:r>
            <a:r>
              <a:rPr lang="en-US" b="1" dirty="0" err="1"/>
              <a:t>изложености</a:t>
            </a:r>
            <a:r>
              <a:rPr lang="en-US" b="1" dirty="0"/>
              <a:t>;</a:t>
            </a:r>
            <a:endParaRPr lang="sr-Latn-RS" b="1" dirty="0"/>
          </a:p>
          <a:p>
            <a:pPr marL="0" indent="0">
              <a:buNone/>
            </a:pPr>
            <a:r>
              <a:rPr lang="en-US" b="1" dirty="0"/>
              <a:t>6) </a:t>
            </a:r>
            <a:r>
              <a:rPr lang="en-US" b="1" dirty="0" err="1"/>
              <a:t>извештају</a:t>
            </a:r>
            <a:r>
              <a:rPr lang="en-US" b="1" dirty="0"/>
              <a:t> о </a:t>
            </a:r>
            <a:r>
              <a:rPr lang="en-US" b="1" dirty="0" err="1"/>
              <a:t>примени</a:t>
            </a:r>
            <a:r>
              <a:rPr lang="en-US" b="1" dirty="0"/>
              <a:t> </a:t>
            </a:r>
            <a:r>
              <a:rPr lang="en-US" b="1" dirty="0" err="1"/>
              <a:t>мера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безбедност</a:t>
            </a:r>
            <a:r>
              <a:rPr lang="en-US" b="1" dirty="0"/>
              <a:t> и </a:t>
            </a:r>
            <a:r>
              <a:rPr lang="en-US" b="1" dirty="0" err="1"/>
              <a:t>здравље</a:t>
            </a:r>
            <a:r>
              <a:rPr lang="en-US" b="1" dirty="0"/>
              <a:t> </a:t>
            </a:r>
            <a:r>
              <a:rPr lang="en-US" b="1" dirty="0" err="1"/>
              <a:t>на</a:t>
            </a:r>
            <a:r>
              <a:rPr lang="en-US" b="1" dirty="0"/>
              <a:t> </a:t>
            </a:r>
            <a:r>
              <a:rPr lang="en-US" b="1" dirty="0" err="1"/>
              <a:t>раду</a:t>
            </a:r>
            <a:r>
              <a:rPr lang="en-US" b="1" dirty="0"/>
              <a:t> </a:t>
            </a:r>
            <a:r>
              <a:rPr lang="en-US" b="1" dirty="0" err="1"/>
              <a:t>за</a:t>
            </a:r>
            <a:r>
              <a:rPr lang="en-US" b="1" dirty="0"/>
              <a:t> </a:t>
            </a:r>
            <a:r>
              <a:rPr lang="en-US" b="1" dirty="0" err="1"/>
              <a:t>делатности</a:t>
            </a:r>
            <a:r>
              <a:rPr lang="en-US" b="1" dirty="0"/>
              <a:t> </a:t>
            </a:r>
            <a:r>
              <a:rPr lang="en-US" b="1" dirty="0" err="1"/>
              <a:t>из</a:t>
            </a:r>
            <a:r>
              <a:rPr lang="en-US" b="1" dirty="0"/>
              <a:t> </a:t>
            </a:r>
            <a:r>
              <a:rPr lang="en-US" b="1" dirty="0" err="1"/>
              <a:t>члана</a:t>
            </a:r>
            <a:r>
              <a:rPr lang="en-US" b="1" dirty="0"/>
              <a:t> 48. </a:t>
            </a:r>
            <a:r>
              <a:rPr lang="en-US" b="1" dirty="0" err="1"/>
              <a:t>овог</a:t>
            </a:r>
            <a:r>
              <a:rPr lang="en-US" b="1" dirty="0"/>
              <a:t> </a:t>
            </a:r>
            <a:r>
              <a:rPr lang="en-US" b="1" dirty="0" err="1"/>
              <a:t>закона</a:t>
            </a:r>
            <a:r>
              <a:rPr lang="en-US" b="1" dirty="0"/>
              <a:t>;</a:t>
            </a:r>
            <a:endParaRPr lang="sr-Latn-RS" b="1" dirty="0"/>
          </a:p>
          <a:p>
            <a:pPr marL="0" indent="0">
              <a:buNone/>
            </a:pPr>
            <a:r>
              <a:rPr lang="en-US" dirty="0"/>
              <a:t>7) </a:t>
            </a:r>
            <a:r>
              <a:rPr lang="en-US" dirty="0" err="1"/>
              <a:t>извршеним</a:t>
            </a:r>
            <a:r>
              <a:rPr lang="en-US" dirty="0"/>
              <a:t> </a:t>
            </a:r>
            <a:r>
              <a:rPr lang="en-US" dirty="0" err="1"/>
              <a:t>прегледима</a:t>
            </a:r>
            <a:r>
              <a:rPr lang="en-US" dirty="0"/>
              <a:t> и </a:t>
            </a:r>
            <a:r>
              <a:rPr lang="en-US" dirty="0" err="1"/>
              <a:t>проверама</a:t>
            </a:r>
            <a:r>
              <a:rPr lang="en-US" dirty="0"/>
              <a:t> </a:t>
            </a:r>
            <a:r>
              <a:rPr lang="en-US" dirty="0" err="1"/>
              <a:t>опреме</a:t>
            </a:r>
            <a:r>
              <a:rPr lang="en-US" dirty="0"/>
              <a:t> </a:t>
            </a:r>
            <a:r>
              <a:rPr lang="en-US" dirty="0" err="1"/>
              <a:t>за</a:t>
            </a:r>
            <a:r>
              <a:rPr lang="en-US" dirty="0"/>
              <a:t> </a:t>
            </a:r>
            <a:r>
              <a:rPr lang="en-US" dirty="0" err="1"/>
              <a:t>рад</a:t>
            </a:r>
            <a:r>
              <a:rPr lang="en-US" dirty="0"/>
              <a:t> и </a:t>
            </a:r>
            <a:r>
              <a:rPr lang="en-US" dirty="0" err="1"/>
              <a:t>прегледима</a:t>
            </a:r>
            <a:r>
              <a:rPr lang="en-US" dirty="0"/>
              <a:t> и </a:t>
            </a:r>
            <a:r>
              <a:rPr lang="en-US" dirty="0" err="1"/>
              <a:t>испитивањима</a:t>
            </a:r>
            <a:r>
              <a:rPr lang="en-US" dirty="0"/>
              <a:t> </a:t>
            </a:r>
            <a:r>
              <a:rPr lang="en-US" dirty="0" err="1"/>
              <a:t>електричних</a:t>
            </a:r>
            <a:r>
              <a:rPr lang="en-US" dirty="0"/>
              <a:t> и </a:t>
            </a:r>
            <a:r>
              <a:rPr lang="en-US" dirty="0" err="1"/>
              <a:t>громобранских</a:t>
            </a:r>
            <a:r>
              <a:rPr lang="en-US" dirty="0"/>
              <a:t> </a:t>
            </a:r>
            <a:r>
              <a:rPr lang="en-US" dirty="0" err="1"/>
              <a:t>инсталација</a:t>
            </a:r>
            <a:r>
              <a:rPr lang="en-US" dirty="0"/>
              <a:t>;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8) </a:t>
            </a:r>
            <a:r>
              <a:rPr lang="en-US" dirty="0" err="1"/>
              <a:t>извршеним</a:t>
            </a:r>
            <a:r>
              <a:rPr lang="en-US" dirty="0"/>
              <a:t> </a:t>
            </a:r>
            <a:r>
              <a:rPr lang="en-US" dirty="0" err="1"/>
              <a:t>испитивањима</a:t>
            </a:r>
            <a:r>
              <a:rPr lang="en-US" dirty="0"/>
              <a:t> </a:t>
            </a:r>
            <a:r>
              <a:rPr lang="en-US" dirty="0" err="1"/>
              <a:t>услова</a:t>
            </a:r>
            <a:r>
              <a:rPr lang="en-US" dirty="0"/>
              <a:t> </a:t>
            </a:r>
            <a:r>
              <a:rPr lang="en-US" dirty="0" err="1"/>
              <a:t>радне</a:t>
            </a:r>
            <a:r>
              <a:rPr lang="en-US" dirty="0"/>
              <a:t> </a:t>
            </a:r>
            <a:r>
              <a:rPr lang="en-US" dirty="0" err="1"/>
              <a:t>средине</a:t>
            </a:r>
            <a:r>
              <a:rPr lang="en-US" dirty="0"/>
              <a:t>;</a:t>
            </a:r>
            <a:endParaRPr lang="sr-Latn-RS" dirty="0"/>
          </a:p>
          <a:p>
            <a:pPr marL="0" indent="0">
              <a:buNone/>
            </a:pPr>
            <a:r>
              <a:rPr lang="en-US" dirty="0"/>
              <a:t>9) </a:t>
            </a:r>
            <a:r>
              <a:rPr lang="en-US" dirty="0" err="1"/>
              <a:t>издатој</a:t>
            </a:r>
            <a:r>
              <a:rPr lang="en-US" dirty="0"/>
              <a:t> </a:t>
            </a:r>
            <a:r>
              <a:rPr lang="en-US" dirty="0" err="1"/>
              <a:t>личној</a:t>
            </a:r>
            <a:r>
              <a:rPr lang="en-US" dirty="0"/>
              <a:t> </a:t>
            </a:r>
            <a:r>
              <a:rPr lang="en-US" dirty="0" err="1"/>
              <a:t>заштитној</a:t>
            </a:r>
            <a:r>
              <a:rPr lang="en-US" dirty="0"/>
              <a:t> </a:t>
            </a:r>
            <a:r>
              <a:rPr lang="en-US" dirty="0" err="1"/>
              <a:t>опреми</a:t>
            </a:r>
            <a:r>
              <a:rPr lang="en-US" dirty="0"/>
              <a:t>.</a:t>
            </a:r>
            <a:endParaRPr lang="sr-Latn-RS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221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36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000" b="1" dirty="0">
                <a:solidFill>
                  <a:schemeClr val="tx1"/>
                </a:solidFill>
                <a:latin typeface="+mn-lt"/>
              </a:rPr>
              <a:t>ИЗДАВАЊЕ И ОБНАВЉАЊЕ ЛИЦЕНЦИ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6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>
                <a:solidFill>
                  <a:schemeClr val="tx1"/>
                </a:solidFill>
                <a:latin typeface="+mn-lt"/>
              </a:rPr>
              <a:t>Министар надлежан за послове рада за обављање одговарајућих послова безбедности и здравља на раду, решењем издаје, односно обнавља лиценцу 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саветнику за безбедност и здравље на раду, сараднику, координатору....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6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20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36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000" b="1" dirty="0">
                <a:solidFill>
                  <a:schemeClr val="tx1"/>
                </a:solidFill>
                <a:latin typeface="+mn-lt"/>
              </a:rPr>
              <a:t>ИЗДАВАЊЕ И ОБНАВЉАЊЕ ЛИЦЕНЦИ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6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n-lt"/>
              </a:rPr>
              <a:t> Закон о изменама и допунама РАТ-а (прописани трошкови)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n-lt"/>
              </a:rPr>
              <a:t> Правилник о начину издавања, обнављања или одузимања лиценци за обављање послова у области безбедности и здравља на раду                      (у припреми)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+mn-lt"/>
              </a:rPr>
              <a:t> Инструкција о начину издавања и обнављања лиценци за обављање послова у области безбедности и здравља на раду (у припреми)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36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ru-RU" sz="36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4873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36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400" b="1" dirty="0">
                <a:solidFill>
                  <a:schemeClr val="tx1"/>
                </a:solidFill>
                <a:latin typeface="+mn-lt"/>
              </a:rPr>
              <a:t>ОДУЗИМАЊЕ ЛИЦЕНЦЕ</a:t>
            </a:r>
          </a:p>
          <a:p>
            <a:pPr marL="0" indent="0">
              <a:lnSpc>
                <a:spcPct val="100000"/>
              </a:lnSpc>
              <a:buNone/>
            </a:pPr>
            <a:endParaRPr lang="ru-RU" sz="3600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3200" dirty="0">
                <a:solidFill>
                  <a:schemeClr val="tx1"/>
                </a:solidFill>
                <a:latin typeface="+mn-lt"/>
              </a:rPr>
              <a:t>Министар надлежан за послове рада може решењем одузети лиценцу </a:t>
            </a:r>
            <a:r>
              <a:rPr lang="ru-RU" sz="3200" b="1" dirty="0">
                <a:solidFill>
                  <a:schemeClr val="tx1"/>
                </a:solidFill>
                <a:latin typeface="+mn-lt"/>
              </a:rPr>
              <a:t>саветнику за безбедност и здравље на раду, сараднику, координатору</a:t>
            </a:r>
            <a:r>
              <a:rPr lang="ru-RU" sz="3200" dirty="0">
                <a:solidFill>
                  <a:schemeClr val="tx1"/>
                </a:solidFill>
                <a:latin typeface="+mn-lt"/>
              </a:rPr>
              <a:t>.... ако утврди да послове за које му је лиценца издата обавља супротно закону.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023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ru-RU" sz="3900" b="1" dirty="0">
                <a:solidFill>
                  <a:schemeClr val="tx1"/>
                </a:solidFill>
                <a:latin typeface="+mn-lt"/>
              </a:rPr>
              <a:t>КОНТИНУИРАНО УСАВРШАВАЊЕ ЗНАЊА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000" dirty="0">
                <a:solidFill>
                  <a:schemeClr val="tx1"/>
                </a:solidFill>
                <a:latin typeface="+mn-lt"/>
              </a:rPr>
              <a:t>Послодавац је дужан да</a:t>
            </a:r>
            <a:r>
              <a:rPr lang="ru-RU" sz="3000" b="1" dirty="0">
                <a:solidFill>
                  <a:schemeClr val="tx1"/>
                </a:solidFill>
                <a:latin typeface="+mn-lt"/>
              </a:rPr>
              <a:t> омогући </a:t>
            </a:r>
            <a:r>
              <a:rPr lang="ru-RU" sz="3000" dirty="0">
                <a:solidFill>
                  <a:schemeClr val="tx1"/>
                </a:solidFill>
                <a:latin typeface="+mn-lt"/>
              </a:rPr>
              <a:t>континуирано усавршавање знања у области безбедности и здравља на раду запосленом кога одреди за обављање тих послова.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000" dirty="0">
                <a:solidFill>
                  <a:schemeClr val="tx1"/>
                </a:solidFill>
                <a:latin typeface="+mn-lt"/>
              </a:rPr>
              <a:t>Континуирано усавршавање знања саветника за безбедност и здравље на раду, сарадника за безбедност и здравље на раду, координатора.....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Програм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начин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поступак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и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дужину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трајања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континуираног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усавршавања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знања,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као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и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друга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питања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у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вези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са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континуираним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усавршавањем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знања</a:t>
            </a:r>
            <a:r>
              <a:rPr lang="sr-Cyrl-R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3000" b="1" dirty="0">
                <a:solidFill>
                  <a:schemeClr val="tx1"/>
                </a:solidFill>
                <a:latin typeface="+mn-lt"/>
              </a:rPr>
              <a:t>саветника за безбедност и здравље на раду, сарадника за безбедност и здравље на раду</a:t>
            </a:r>
            <a:r>
              <a:rPr lang="sr-Cyrl-R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прописује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министар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надлежан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за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послове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+mn-lt"/>
              </a:rPr>
              <a:t>рада</a:t>
            </a:r>
            <a:r>
              <a:rPr lang="en-US" sz="3000" b="1" dirty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8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sr-Cyrl-RS" dirty="0"/>
          </a:p>
          <a:p>
            <a:r>
              <a:rPr lang="sr-Cyrl-RS" b="1" dirty="0">
                <a:solidFill>
                  <a:schemeClr val="tx1"/>
                </a:solidFill>
              </a:rPr>
              <a:t>Рад од куће и рад на даљину,</a:t>
            </a:r>
          </a:p>
          <a:p>
            <a:r>
              <a:rPr lang="sr-Cyrl-RS" b="1" dirty="0">
                <a:solidFill>
                  <a:schemeClr val="tx1"/>
                </a:solidFill>
              </a:rPr>
              <a:t>Организовање послова бзр,</a:t>
            </a:r>
          </a:p>
          <a:p>
            <a:r>
              <a:rPr lang="sr-Cyrl-RS" b="1" dirty="0">
                <a:solidFill>
                  <a:schemeClr val="tx1"/>
                </a:solidFill>
              </a:rPr>
              <a:t>Саветник за бзр и сарадник за бзр,</a:t>
            </a:r>
          </a:p>
          <a:p>
            <a:r>
              <a:rPr lang="sr-Cyrl-RS" b="1" dirty="0">
                <a:solidFill>
                  <a:schemeClr val="tx1"/>
                </a:solidFill>
              </a:rPr>
              <a:t>Континуирано усавршавање знања саветника, сарадника, координатора......,</a:t>
            </a:r>
          </a:p>
          <a:p>
            <a:r>
              <a:rPr lang="sr-Cyrl-RS" b="1" dirty="0">
                <a:solidFill>
                  <a:schemeClr val="tx1"/>
                </a:solidFill>
              </a:rPr>
              <a:t>Обрада података о личности,</a:t>
            </a:r>
          </a:p>
          <a:p>
            <a:r>
              <a:rPr lang="ru-RU" b="1" dirty="0">
                <a:solidFill>
                  <a:schemeClr val="tx1"/>
                </a:solidFill>
              </a:rPr>
              <a:t>Лекарски прегледи запослених (рм са повећаним ризиком, рад ноћу, на захтев запосленог...),</a:t>
            </a:r>
          </a:p>
          <a:p>
            <a:endParaRPr lang="sr-Cyrl-RS" b="1" dirty="0">
              <a:solidFill>
                <a:schemeClr val="tx1"/>
              </a:solidFill>
            </a:endParaRPr>
          </a:p>
          <a:p>
            <a:endParaRPr lang="sr-Cyrl-RS" dirty="0"/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49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283" y="190124"/>
            <a:ext cx="11769505" cy="66678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RS" sz="3600" b="1" dirty="0">
                <a:solidFill>
                  <a:schemeClr val="tx1"/>
                </a:solidFill>
                <a:latin typeface="+mn-lt"/>
              </a:rPr>
              <a:t>ЛЕКАРСКИ ПРЕГЛЕДИ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Послодавац је дужан да </a:t>
            </a:r>
            <a:r>
              <a:rPr lang="ru-RU" b="1" dirty="0">
                <a:solidFill>
                  <a:schemeClr val="tx1"/>
                </a:solidFill>
              </a:rPr>
              <a:t>запосленом на радном месту са повећаним ризиком</a:t>
            </a:r>
            <a:r>
              <a:rPr lang="ru-RU" dirty="0">
                <a:solidFill>
                  <a:schemeClr val="tx1"/>
                </a:solidFill>
              </a:rPr>
              <a:t> пре почетка рада обезбеди претходни лекарски преглед, као и периодични лекарски преглед у току рада.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Послодавац је дужан да </a:t>
            </a:r>
            <a:r>
              <a:rPr lang="ru-RU" b="1" dirty="0">
                <a:solidFill>
                  <a:schemeClr val="tx1"/>
                </a:solidFill>
              </a:rPr>
              <a:t>запосленом који рад обавља ноћу</a:t>
            </a:r>
            <a:r>
              <a:rPr lang="ru-RU" dirty="0">
                <a:solidFill>
                  <a:schemeClr val="tx1"/>
                </a:solidFill>
              </a:rPr>
              <a:t> у складу са законом, обезбеди претходни и периодични лекарски преглед.</a:t>
            </a:r>
          </a:p>
          <a:p>
            <a:pPr marL="0" indent="0"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Послодавац је дужан да запосленог </a:t>
            </a:r>
            <a:r>
              <a:rPr lang="ru-RU" b="1" dirty="0">
                <a:solidFill>
                  <a:schemeClr val="tx1"/>
                </a:solidFill>
              </a:rPr>
              <a:t>на његов захтев упути на лекарски преглед који одговара ризицима на радном месту у редовним интервалима</a:t>
            </a:r>
            <a:r>
              <a:rPr lang="ru-RU" dirty="0">
                <a:solidFill>
                  <a:schemeClr val="tx1"/>
                </a:solidFill>
              </a:rPr>
              <a:t>, а најкасније у року од пет година од претходног прегледа.</a:t>
            </a:r>
            <a:endParaRPr lang="sr-Cyrl-RS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kumimoji="1" lang="sr-Cyrl-CS" altLang="sr-Latn-R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270846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09" y="581891"/>
            <a:ext cx="11157528" cy="4876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ОСИГУРАЊЕ ОД ПОВРЕДА НА РАДУ И ПРОФЕСИОНАЛНИХ БОЛЕСТИ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Послодавац </a:t>
            </a:r>
            <a:r>
              <a:rPr lang="ru-RU" dirty="0" err="1">
                <a:solidFill>
                  <a:schemeClr val="tx1"/>
                </a:solidFill>
              </a:rPr>
              <a:t>је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дужан</a:t>
            </a:r>
            <a:r>
              <a:rPr lang="ru-RU" dirty="0">
                <a:solidFill>
                  <a:schemeClr val="tx1"/>
                </a:solidFill>
              </a:rPr>
              <a:t> да </a:t>
            </a:r>
            <a:r>
              <a:rPr lang="ru-RU" dirty="0" err="1">
                <a:solidFill>
                  <a:schemeClr val="tx1"/>
                </a:solidFill>
              </a:rPr>
              <a:t>запослене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осигура</a:t>
            </a:r>
            <a:r>
              <a:rPr lang="ru-RU" dirty="0">
                <a:solidFill>
                  <a:schemeClr val="tx1"/>
                </a:solidFill>
              </a:rPr>
              <a:t> за </a:t>
            </a:r>
            <a:r>
              <a:rPr lang="ru-RU" dirty="0" err="1">
                <a:solidFill>
                  <a:schemeClr val="tx1"/>
                </a:solidFill>
              </a:rPr>
              <a:t>случај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повреда</a:t>
            </a:r>
            <a:r>
              <a:rPr lang="ru-RU" dirty="0">
                <a:solidFill>
                  <a:schemeClr val="tx1"/>
                </a:solidFill>
              </a:rPr>
              <a:t> на раду и </a:t>
            </a:r>
            <a:r>
              <a:rPr lang="ru-RU" dirty="0" err="1">
                <a:solidFill>
                  <a:schemeClr val="tx1"/>
                </a:solidFill>
              </a:rPr>
              <a:t>професионалних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болести</a:t>
            </a:r>
            <a:r>
              <a:rPr lang="ru-RU" dirty="0">
                <a:solidFill>
                  <a:schemeClr val="tx1"/>
                </a:solidFill>
              </a:rPr>
              <a:t>, ради </a:t>
            </a:r>
            <a:r>
              <a:rPr lang="ru-RU" dirty="0" err="1">
                <a:solidFill>
                  <a:schemeClr val="tx1"/>
                </a:solidFill>
              </a:rPr>
              <a:t>обезбеђивања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накнаде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штете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tx1"/>
                </a:solidFill>
              </a:rPr>
              <a:t>Финансијска</a:t>
            </a:r>
            <a:r>
              <a:rPr lang="ru-RU" dirty="0">
                <a:solidFill>
                  <a:schemeClr val="tx1"/>
                </a:solidFill>
              </a:rPr>
              <a:t> средства за </a:t>
            </a:r>
            <a:r>
              <a:rPr lang="ru-RU" dirty="0" err="1">
                <a:solidFill>
                  <a:schemeClr val="tx1"/>
                </a:solidFill>
              </a:rPr>
              <a:t>осигурање</a:t>
            </a:r>
            <a:r>
              <a:rPr lang="ru-RU" dirty="0">
                <a:solidFill>
                  <a:schemeClr val="tx1"/>
                </a:solidFill>
              </a:rPr>
              <a:t> из става 1. </a:t>
            </a:r>
            <a:r>
              <a:rPr lang="ru-RU" dirty="0" err="1">
                <a:solidFill>
                  <a:schemeClr val="tx1"/>
                </a:solidFill>
              </a:rPr>
              <a:t>овог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члана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падају</a:t>
            </a:r>
            <a:r>
              <a:rPr lang="ru-RU" dirty="0">
                <a:solidFill>
                  <a:schemeClr val="tx1"/>
                </a:solidFill>
              </a:rPr>
              <a:t> на </a:t>
            </a:r>
            <a:r>
              <a:rPr lang="ru-RU" dirty="0" err="1">
                <a:solidFill>
                  <a:schemeClr val="tx1"/>
                </a:solidFill>
              </a:rPr>
              <a:t>терет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послодавца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Услови и поступци осигурања од повреда на раду и професионалних болести запослених уређују се законом.</a:t>
            </a:r>
          </a:p>
          <a:p>
            <a:pPr marL="0" indent="0">
              <a:spcBef>
                <a:spcPct val="50000"/>
              </a:spcBef>
              <a:buClr>
                <a:schemeClr val="tx1"/>
              </a:buClr>
              <a:buNone/>
              <a:defRPr/>
            </a:pPr>
            <a:endParaRPr kumimoji="1" lang="sr-Cyrl-CS" altLang="sr-Latn-RS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545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709" y="65988"/>
            <a:ext cx="11157528" cy="62055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sr-Cyrl-RS" sz="36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ПОДЗАКОНСКИ ПРОПИСИ</a:t>
            </a:r>
            <a:endParaRPr lang="en-GB" sz="3600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2400" dirty="0">
                <a:solidFill>
                  <a:schemeClr val="tx1"/>
                </a:solidFill>
              </a:rPr>
              <a:t>1. </a:t>
            </a:r>
            <a:r>
              <a:rPr lang="sr-Latn-RS" sz="2400" dirty="0" err="1">
                <a:solidFill>
                  <a:schemeClr val="tx1"/>
                </a:solidFill>
              </a:rPr>
              <a:t>Правилник</a:t>
            </a:r>
            <a:r>
              <a:rPr lang="sr-Latn-RS" sz="2400" dirty="0">
                <a:solidFill>
                  <a:schemeClr val="tx1"/>
                </a:solidFill>
              </a:rPr>
              <a:t> о </a:t>
            </a:r>
            <a:r>
              <a:rPr lang="sr-Latn-RS" sz="2400" dirty="0" err="1">
                <a:solidFill>
                  <a:schemeClr val="tx1"/>
                </a:solidFill>
              </a:rPr>
              <a:t>начину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издавања</a:t>
            </a:r>
            <a:r>
              <a:rPr lang="sr-Latn-RS" sz="2400" dirty="0">
                <a:solidFill>
                  <a:schemeClr val="tx1"/>
                </a:solidFill>
              </a:rPr>
              <a:t>, </a:t>
            </a:r>
            <a:r>
              <a:rPr lang="sr-Latn-RS" sz="2400" dirty="0" err="1">
                <a:solidFill>
                  <a:schemeClr val="tx1"/>
                </a:solidFill>
              </a:rPr>
              <a:t>обнављања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или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одузимања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лиценци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за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обављање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послова</a:t>
            </a:r>
            <a:r>
              <a:rPr lang="sr-Latn-RS" sz="2400" dirty="0">
                <a:solidFill>
                  <a:schemeClr val="tx1"/>
                </a:solidFill>
              </a:rPr>
              <a:t> у </a:t>
            </a:r>
            <a:r>
              <a:rPr lang="sr-Latn-RS" sz="2400" dirty="0" err="1">
                <a:solidFill>
                  <a:schemeClr val="tx1"/>
                </a:solidFill>
              </a:rPr>
              <a:t>области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безбедности</a:t>
            </a:r>
            <a:r>
              <a:rPr lang="sr-Latn-RS" sz="2400" dirty="0">
                <a:solidFill>
                  <a:schemeClr val="tx1"/>
                </a:solidFill>
              </a:rPr>
              <a:t> и </a:t>
            </a:r>
            <a:r>
              <a:rPr lang="sr-Latn-RS" sz="2400" dirty="0" err="1">
                <a:solidFill>
                  <a:schemeClr val="tx1"/>
                </a:solidFill>
              </a:rPr>
              <a:t>здравља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на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раду</a:t>
            </a:r>
            <a:r>
              <a:rPr lang="sr-Latn-RS" sz="2400" dirty="0">
                <a:solidFill>
                  <a:schemeClr val="tx1"/>
                </a:solidFill>
              </a:rPr>
              <a:t>, 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2400" dirty="0">
                <a:solidFill>
                  <a:schemeClr val="tx1"/>
                </a:solidFill>
              </a:rPr>
              <a:t>2. </a:t>
            </a:r>
            <a:r>
              <a:rPr lang="sr-Latn-RS" sz="2400" dirty="0" err="1">
                <a:solidFill>
                  <a:schemeClr val="tx1"/>
                </a:solidFill>
              </a:rPr>
              <a:t>Правилник</a:t>
            </a:r>
            <a:r>
              <a:rPr lang="sr-Latn-RS" sz="2400" dirty="0">
                <a:solidFill>
                  <a:schemeClr val="tx1"/>
                </a:solidFill>
              </a:rPr>
              <a:t> о </a:t>
            </a:r>
            <a:r>
              <a:rPr lang="sr-Latn-RS" sz="2400" dirty="0" err="1">
                <a:solidFill>
                  <a:schemeClr val="tx1"/>
                </a:solidFill>
              </a:rPr>
              <a:t>програму</a:t>
            </a:r>
            <a:r>
              <a:rPr lang="sr-Latn-RS" sz="2400" dirty="0">
                <a:solidFill>
                  <a:schemeClr val="tx1"/>
                </a:solidFill>
              </a:rPr>
              <a:t> и </a:t>
            </a:r>
            <a:r>
              <a:rPr lang="sr-Latn-RS" sz="2400" dirty="0" err="1">
                <a:solidFill>
                  <a:schemeClr val="tx1"/>
                </a:solidFill>
              </a:rPr>
              <a:t>начину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полагања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стручног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испита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за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обављање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послова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безбедности</a:t>
            </a:r>
            <a:r>
              <a:rPr lang="sr-Latn-RS" sz="2400" dirty="0">
                <a:solidFill>
                  <a:schemeClr val="tx1"/>
                </a:solidFill>
              </a:rPr>
              <a:t> и </a:t>
            </a:r>
            <a:r>
              <a:rPr lang="sr-Latn-RS" sz="2400" dirty="0" err="1">
                <a:solidFill>
                  <a:schemeClr val="tx1"/>
                </a:solidFill>
              </a:rPr>
              <a:t>здравља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на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раду</a:t>
            </a:r>
            <a:r>
              <a:rPr lang="sr-Latn-RS" sz="2400" dirty="0">
                <a:solidFill>
                  <a:schemeClr val="tx1"/>
                </a:solidFill>
              </a:rPr>
              <a:t> и </a:t>
            </a:r>
            <a:r>
              <a:rPr lang="sr-Latn-RS" sz="2400" dirty="0" err="1">
                <a:solidFill>
                  <a:schemeClr val="tx1"/>
                </a:solidFill>
              </a:rPr>
              <a:t>послова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одговорног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лица</a:t>
            </a:r>
            <a:r>
              <a:rPr lang="sr-Latn-RS" sz="2400" dirty="0">
                <a:solidFill>
                  <a:schemeClr val="tx1"/>
                </a:solidFill>
              </a:rPr>
              <a:t>, 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2400" dirty="0">
                <a:solidFill>
                  <a:schemeClr val="tx1"/>
                </a:solidFill>
              </a:rPr>
              <a:t>3. </a:t>
            </a:r>
            <a:r>
              <a:rPr lang="sr-Latn-RS" sz="2400" dirty="0" err="1">
                <a:solidFill>
                  <a:schemeClr val="tx1"/>
                </a:solidFill>
              </a:rPr>
              <a:t>Правилник</a:t>
            </a:r>
            <a:r>
              <a:rPr lang="sr-Latn-RS" sz="2400" dirty="0">
                <a:solidFill>
                  <a:schemeClr val="tx1"/>
                </a:solidFill>
              </a:rPr>
              <a:t> о </a:t>
            </a:r>
            <a:r>
              <a:rPr lang="sr-Latn-RS" sz="2400" dirty="0" err="1">
                <a:solidFill>
                  <a:schemeClr val="tx1"/>
                </a:solidFill>
              </a:rPr>
              <a:t>начину</a:t>
            </a:r>
            <a:r>
              <a:rPr lang="sr-Latn-RS" sz="2400" dirty="0">
                <a:solidFill>
                  <a:schemeClr val="tx1"/>
                </a:solidFill>
              </a:rPr>
              <a:t> и </a:t>
            </a:r>
            <a:r>
              <a:rPr lang="sr-Latn-RS" sz="2400" dirty="0" err="1">
                <a:solidFill>
                  <a:schemeClr val="tx1"/>
                </a:solidFill>
              </a:rPr>
              <a:t>поступку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процене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ризика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на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радном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месту</a:t>
            </a:r>
            <a:r>
              <a:rPr lang="sr-Latn-RS" sz="2400" dirty="0">
                <a:solidFill>
                  <a:schemeClr val="tx1"/>
                </a:solidFill>
              </a:rPr>
              <a:t> и у </a:t>
            </a:r>
            <a:r>
              <a:rPr lang="sr-Latn-RS" sz="2400" dirty="0" err="1">
                <a:solidFill>
                  <a:schemeClr val="tx1"/>
                </a:solidFill>
              </a:rPr>
              <a:t>радној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средини</a:t>
            </a:r>
            <a:r>
              <a:rPr lang="sr-Latn-RS" sz="2400" dirty="0">
                <a:solidFill>
                  <a:schemeClr val="tx1"/>
                </a:solidFill>
              </a:rPr>
              <a:t>,</a:t>
            </a:r>
            <a:endParaRPr lang="sr-Cyrl-RS" sz="24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r-Cyrl-RS" sz="2400" dirty="0">
                <a:solidFill>
                  <a:schemeClr val="tx1"/>
                </a:solidFill>
              </a:rPr>
              <a:t>4. </a:t>
            </a:r>
            <a:r>
              <a:rPr lang="sr-Latn-RS" sz="2400" dirty="0" err="1">
                <a:solidFill>
                  <a:schemeClr val="tx1"/>
                </a:solidFill>
              </a:rPr>
              <a:t>Правилник</a:t>
            </a:r>
            <a:r>
              <a:rPr lang="sr-Latn-RS" sz="2400" dirty="0">
                <a:solidFill>
                  <a:schemeClr val="tx1"/>
                </a:solidFill>
              </a:rPr>
              <a:t> о </a:t>
            </a:r>
            <a:r>
              <a:rPr lang="sr-Latn-RS" sz="2400" dirty="0" err="1">
                <a:solidFill>
                  <a:schemeClr val="tx1"/>
                </a:solidFill>
              </a:rPr>
              <a:t>измени</a:t>
            </a:r>
            <a:r>
              <a:rPr lang="sr-Latn-RS" sz="2400" dirty="0">
                <a:solidFill>
                  <a:schemeClr val="tx1"/>
                </a:solidFill>
              </a:rPr>
              <a:t> и </a:t>
            </a:r>
            <a:r>
              <a:rPr lang="sr-Latn-RS" sz="2400" dirty="0" err="1">
                <a:solidFill>
                  <a:schemeClr val="tx1"/>
                </a:solidFill>
              </a:rPr>
              <a:t>допуни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Правилника</a:t>
            </a:r>
            <a:r>
              <a:rPr lang="sr-Latn-RS" sz="2400" dirty="0">
                <a:solidFill>
                  <a:schemeClr val="tx1"/>
                </a:solidFill>
              </a:rPr>
              <a:t> о </a:t>
            </a:r>
            <a:r>
              <a:rPr lang="sr-Latn-RS" sz="2400" dirty="0" err="1">
                <a:solidFill>
                  <a:schemeClr val="tx1"/>
                </a:solidFill>
              </a:rPr>
              <a:t>поступку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прегледа</a:t>
            </a:r>
            <a:r>
              <a:rPr lang="sr-Latn-RS" sz="2400" dirty="0">
                <a:solidFill>
                  <a:schemeClr val="tx1"/>
                </a:solidFill>
              </a:rPr>
              <a:t> и </a:t>
            </a:r>
            <a:r>
              <a:rPr lang="sr-Latn-RS" sz="2400" dirty="0" err="1">
                <a:solidFill>
                  <a:schemeClr val="tx1"/>
                </a:solidFill>
              </a:rPr>
              <a:t>провере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опреме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за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рад</a:t>
            </a:r>
            <a:r>
              <a:rPr lang="sr-Latn-RS" sz="2400" dirty="0">
                <a:solidFill>
                  <a:schemeClr val="tx1"/>
                </a:solidFill>
              </a:rPr>
              <a:t> и </a:t>
            </a:r>
            <a:r>
              <a:rPr lang="sr-Latn-RS" sz="2400" dirty="0" err="1">
                <a:solidFill>
                  <a:schemeClr val="tx1"/>
                </a:solidFill>
              </a:rPr>
              <a:t>испитивања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услова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радне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околине</a:t>
            </a:r>
            <a:r>
              <a:rPr lang="sr-Latn-RS" sz="2400" dirty="0">
                <a:solidFill>
                  <a:schemeClr val="tx1"/>
                </a:solidFill>
              </a:rPr>
              <a:t>,</a:t>
            </a: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r-Cyrl-RS" sz="2400" dirty="0">
                <a:solidFill>
                  <a:schemeClr val="tx1"/>
                </a:solidFill>
              </a:rPr>
              <a:t>5. </a:t>
            </a:r>
            <a:r>
              <a:rPr lang="sr-Latn-RS" sz="2400" dirty="0" err="1">
                <a:solidFill>
                  <a:schemeClr val="tx1"/>
                </a:solidFill>
              </a:rPr>
              <a:t>Правилник</a:t>
            </a:r>
            <a:r>
              <a:rPr lang="sr-Latn-RS" sz="2400" dirty="0">
                <a:solidFill>
                  <a:schemeClr val="tx1"/>
                </a:solidFill>
              </a:rPr>
              <a:t> о </a:t>
            </a:r>
            <a:r>
              <a:rPr lang="sr-Latn-RS" sz="2400" dirty="0" err="1">
                <a:solidFill>
                  <a:schemeClr val="tx1"/>
                </a:solidFill>
              </a:rPr>
              <a:t>садржини</a:t>
            </a:r>
            <a:r>
              <a:rPr lang="sr-Latn-RS" sz="2400" dirty="0">
                <a:solidFill>
                  <a:schemeClr val="tx1"/>
                </a:solidFill>
              </a:rPr>
              <a:t> и </a:t>
            </a:r>
            <a:r>
              <a:rPr lang="sr-Latn-RS" sz="2400" dirty="0" err="1">
                <a:solidFill>
                  <a:schemeClr val="tx1"/>
                </a:solidFill>
              </a:rPr>
              <a:t>изгледу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забране</a:t>
            </a:r>
            <a:r>
              <a:rPr lang="sr-Latn-RS" sz="2400" dirty="0">
                <a:solidFill>
                  <a:schemeClr val="tx1"/>
                </a:solidFill>
              </a:rPr>
              <a:t> </a:t>
            </a:r>
            <a:r>
              <a:rPr lang="sr-Latn-RS" sz="2400" dirty="0" err="1">
                <a:solidFill>
                  <a:schemeClr val="tx1"/>
                </a:solidFill>
              </a:rPr>
              <a:t>рада</a:t>
            </a:r>
            <a:r>
              <a:rPr lang="sr-Latn-RS" sz="2400" dirty="0">
                <a:solidFill>
                  <a:schemeClr val="tx1"/>
                </a:solidFill>
              </a:rPr>
              <a:t>,</a:t>
            </a:r>
            <a:endParaRPr lang="sr-Cyrl-RS" sz="24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r-Cyrl-RS" sz="2400" dirty="0">
                <a:solidFill>
                  <a:schemeClr val="tx1"/>
                </a:solidFill>
              </a:rPr>
              <a:t>6. </a:t>
            </a:r>
            <a:r>
              <a:rPr lang="ru-RU" sz="2400" dirty="0">
                <a:solidFill>
                  <a:schemeClr val="tx1"/>
                </a:solidFill>
              </a:rPr>
              <a:t>Правилник о изгледу значке и одговарајуће врсте одеће, обуће и опреме коју носи инспектор рада,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sr-Cyrl-RS" sz="2400" b="1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GB" sz="2400" b="1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15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938" y="0"/>
            <a:ext cx="11425287" cy="627149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endParaRPr lang="sr-Cyrl-RS" sz="3600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sr-Cyrl-RS" sz="36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ПОДЗАКОНСКИ ПРОПИСИ</a:t>
            </a:r>
            <a:endParaRPr lang="en-GB" sz="3600" b="1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2300" dirty="0">
                <a:solidFill>
                  <a:schemeClr val="tx1"/>
                </a:solidFill>
              </a:rPr>
              <a:t>7. </a:t>
            </a:r>
            <a:r>
              <a:rPr lang="sr-Latn-RS" sz="2300" dirty="0" err="1">
                <a:solidFill>
                  <a:schemeClr val="tx1"/>
                </a:solidFill>
              </a:rPr>
              <a:t>Правилник</a:t>
            </a:r>
            <a:r>
              <a:rPr lang="sr-Latn-RS" sz="2300" dirty="0">
                <a:solidFill>
                  <a:schemeClr val="tx1"/>
                </a:solidFill>
              </a:rPr>
              <a:t> о </a:t>
            </a:r>
            <a:r>
              <a:rPr lang="sr-Latn-RS" sz="2300" dirty="0" err="1">
                <a:solidFill>
                  <a:schemeClr val="tx1"/>
                </a:solidFill>
              </a:rPr>
              <a:t>начину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вођења</a:t>
            </a:r>
            <a:r>
              <a:rPr lang="sr-Latn-RS" sz="2300" dirty="0">
                <a:solidFill>
                  <a:schemeClr val="tx1"/>
                </a:solidFill>
              </a:rPr>
              <a:t> и </a:t>
            </a:r>
            <a:r>
              <a:rPr lang="sr-Latn-RS" sz="2300" dirty="0" err="1">
                <a:solidFill>
                  <a:schemeClr val="tx1"/>
                </a:solidFill>
              </a:rPr>
              <a:t>роковима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чувања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евиденција</a:t>
            </a:r>
            <a:r>
              <a:rPr lang="sr-Latn-RS" sz="2300" dirty="0">
                <a:solidFill>
                  <a:schemeClr val="tx1"/>
                </a:solidFill>
              </a:rPr>
              <a:t> у </a:t>
            </a:r>
            <a:r>
              <a:rPr lang="sr-Latn-RS" sz="2300" dirty="0" err="1">
                <a:solidFill>
                  <a:schemeClr val="tx1"/>
                </a:solidFill>
              </a:rPr>
              <a:t>области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безбедности</a:t>
            </a:r>
            <a:r>
              <a:rPr lang="sr-Latn-RS" sz="2300" dirty="0">
                <a:solidFill>
                  <a:schemeClr val="tx1"/>
                </a:solidFill>
              </a:rPr>
              <a:t> и </a:t>
            </a:r>
            <a:r>
              <a:rPr lang="sr-Latn-RS" sz="2300" dirty="0" err="1">
                <a:solidFill>
                  <a:schemeClr val="tx1"/>
                </a:solidFill>
              </a:rPr>
              <a:t>здравља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на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раду</a:t>
            </a:r>
            <a:r>
              <a:rPr lang="sr-Latn-RS" sz="2300" dirty="0">
                <a:solidFill>
                  <a:schemeClr val="tx1"/>
                </a:solidFill>
              </a:rPr>
              <a:t>, </a:t>
            </a:r>
            <a:endParaRPr lang="en-GB" sz="2300" dirty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sr-Cyrl-RS" sz="2300" dirty="0">
                <a:solidFill>
                  <a:schemeClr val="tx1"/>
                </a:solidFill>
              </a:rPr>
              <a:t>8. </a:t>
            </a:r>
            <a:r>
              <a:rPr lang="sr-Latn-RS" sz="2300" dirty="0" err="1">
                <a:solidFill>
                  <a:schemeClr val="tx1"/>
                </a:solidFill>
              </a:rPr>
              <a:t>Правилник</a:t>
            </a:r>
            <a:r>
              <a:rPr lang="sr-Latn-RS" sz="2300" dirty="0">
                <a:solidFill>
                  <a:schemeClr val="tx1"/>
                </a:solidFill>
              </a:rPr>
              <a:t> о </a:t>
            </a:r>
            <a:r>
              <a:rPr lang="sr-Latn-RS" sz="2300" dirty="0" err="1">
                <a:solidFill>
                  <a:schemeClr val="tx1"/>
                </a:solidFill>
              </a:rPr>
              <a:t>програму</a:t>
            </a:r>
            <a:r>
              <a:rPr lang="sr-Latn-RS" sz="2300" dirty="0">
                <a:solidFill>
                  <a:schemeClr val="tx1"/>
                </a:solidFill>
              </a:rPr>
              <a:t>, </a:t>
            </a:r>
            <a:r>
              <a:rPr lang="sr-Latn-RS" sz="2300" dirty="0" err="1">
                <a:solidFill>
                  <a:schemeClr val="tx1"/>
                </a:solidFill>
              </a:rPr>
              <a:t>начину</a:t>
            </a:r>
            <a:r>
              <a:rPr lang="sr-Latn-RS" sz="2300" dirty="0">
                <a:solidFill>
                  <a:schemeClr val="tx1"/>
                </a:solidFill>
              </a:rPr>
              <a:t>, </a:t>
            </a:r>
            <a:r>
              <a:rPr lang="sr-Latn-RS" sz="2300" dirty="0" err="1">
                <a:solidFill>
                  <a:schemeClr val="tx1"/>
                </a:solidFill>
              </a:rPr>
              <a:t>поступку</a:t>
            </a:r>
            <a:r>
              <a:rPr lang="sr-Latn-RS" sz="2300" dirty="0">
                <a:solidFill>
                  <a:schemeClr val="tx1"/>
                </a:solidFill>
              </a:rPr>
              <a:t> и </a:t>
            </a:r>
            <a:r>
              <a:rPr lang="sr-Latn-RS" sz="2300" dirty="0" err="1">
                <a:solidFill>
                  <a:schemeClr val="tx1"/>
                </a:solidFill>
              </a:rPr>
              <a:t>дужини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трајања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континуираног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усавршавања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знања</a:t>
            </a:r>
            <a:r>
              <a:rPr lang="sr-Latn-RS" sz="2300" dirty="0">
                <a:solidFill>
                  <a:schemeClr val="tx1"/>
                </a:solidFill>
              </a:rPr>
              <a:t>, </a:t>
            </a:r>
            <a:r>
              <a:rPr lang="sr-Latn-RS" sz="2300" dirty="0" err="1">
                <a:solidFill>
                  <a:schemeClr val="tx1"/>
                </a:solidFill>
              </a:rPr>
              <a:t>као</a:t>
            </a:r>
            <a:r>
              <a:rPr lang="sr-Latn-RS" sz="2300" dirty="0">
                <a:solidFill>
                  <a:schemeClr val="tx1"/>
                </a:solidFill>
              </a:rPr>
              <a:t> и </a:t>
            </a:r>
            <a:r>
              <a:rPr lang="sr-Latn-RS" sz="2300" dirty="0" err="1">
                <a:solidFill>
                  <a:schemeClr val="tx1"/>
                </a:solidFill>
              </a:rPr>
              <a:t>друга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питања</a:t>
            </a:r>
            <a:r>
              <a:rPr lang="sr-Latn-RS" sz="2300" dirty="0">
                <a:solidFill>
                  <a:schemeClr val="tx1"/>
                </a:solidFill>
              </a:rPr>
              <a:t> у </a:t>
            </a:r>
            <a:r>
              <a:rPr lang="sr-Latn-RS" sz="2300" dirty="0" err="1">
                <a:solidFill>
                  <a:schemeClr val="tx1"/>
                </a:solidFill>
              </a:rPr>
              <a:t>вези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са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континуираним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усавршавањем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знања</a:t>
            </a:r>
            <a:r>
              <a:rPr lang="sr-Latn-RS" sz="2300" dirty="0">
                <a:solidFill>
                  <a:schemeClr val="tx1"/>
                </a:solidFill>
              </a:rPr>
              <a:t>,</a:t>
            </a:r>
            <a:endParaRPr lang="sr-Cyrl-RS" sz="23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r-Cyrl-RS" sz="2300" dirty="0">
                <a:solidFill>
                  <a:schemeClr val="tx1"/>
                </a:solidFill>
              </a:rPr>
              <a:t>9. </a:t>
            </a:r>
            <a:r>
              <a:rPr lang="sr-Latn-RS" sz="2300" dirty="0" err="1">
                <a:solidFill>
                  <a:schemeClr val="tx1"/>
                </a:solidFill>
              </a:rPr>
              <a:t>Правилник</a:t>
            </a:r>
            <a:r>
              <a:rPr lang="sr-Latn-RS" sz="2300" dirty="0">
                <a:solidFill>
                  <a:schemeClr val="tx1"/>
                </a:solidFill>
              </a:rPr>
              <a:t> о </a:t>
            </a:r>
            <a:r>
              <a:rPr lang="sr-Latn-RS" sz="2300" dirty="0" err="1">
                <a:solidFill>
                  <a:schemeClr val="tx1"/>
                </a:solidFill>
              </a:rPr>
              <a:t>садржају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елабората</a:t>
            </a:r>
            <a:r>
              <a:rPr lang="sr-Latn-RS" sz="2300" dirty="0">
                <a:solidFill>
                  <a:schemeClr val="tx1"/>
                </a:solidFill>
              </a:rPr>
              <a:t> о </a:t>
            </a:r>
            <a:r>
              <a:rPr lang="sr-Latn-RS" sz="2300" dirty="0" err="1">
                <a:solidFill>
                  <a:schemeClr val="tx1"/>
                </a:solidFill>
              </a:rPr>
              <a:t>уређењу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градилишта</a:t>
            </a:r>
            <a:r>
              <a:rPr lang="sr-Latn-RS" sz="2300" dirty="0">
                <a:solidFill>
                  <a:schemeClr val="tx1"/>
                </a:solidFill>
              </a:rPr>
              <a:t> и </a:t>
            </a:r>
            <a:r>
              <a:rPr lang="sr-Latn-RS" sz="2300" dirty="0" err="1">
                <a:solidFill>
                  <a:schemeClr val="tx1"/>
                </a:solidFill>
              </a:rPr>
              <a:t>радилишта</a:t>
            </a:r>
            <a:r>
              <a:rPr lang="sr-Latn-RS" sz="2300" dirty="0">
                <a:solidFill>
                  <a:schemeClr val="tx1"/>
                </a:solidFill>
              </a:rPr>
              <a:t>,</a:t>
            </a:r>
            <a:endParaRPr lang="en-GB" sz="23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r-Cyrl-RS" sz="2300" dirty="0">
                <a:solidFill>
                  <a:schemeClr val="tx1"/>
                </a:solidFill>
              </a:rPr>
              <a:t>10. </a:t>
            </a:r>
            <a:r>
              <a:rPr lang="sr-Latn-RS" sz="2300" dirty="0" err="1">
                <a:solidFill>
                  <a:schemeClr val="tx1"/>
                </a:solidFill>
              </a:rPr>
              <a:t>Правилник</a:t>
            </a:r>
            <a:r>
              <a:rPr lang="sr-Latn-RS" sz="2300" dirty="0">
                <a:solidFill>
                  <a:schemeClr val="tx1"/>
                </a:solidFill>
              </a:rPr>
              <a:t> о </a:t>
            </a:r>
            <a:r>
              <a:rPr lang="sr-Latn-RS" sz="2300" dirty="0" err="1">
                <a:solidFill>
                  <a:schemeClr val="tx1"/>
                </a:solidFill>
              </a:rPr>
              <a:t>претходним</a:t>
            </a:r>
            <a:r>
              <a:rPr lang="sr-Latn-RS" sz="2300" dirty="0">
                <a:solidFill>
                  <a:schemeClr val="tx1"/>
                </a:solidFill>
              </a:rPr>
              <a:t>, </a:t>
            </a:r>
            <a:r>
              <a:rPr lang="sr-Latn-RS" sz="2300" dirty="0" err="1">
                <a:solidFill>
                  <a:schemeClr val="tx1"/>
                </a:solidFill>
              </a:rPr>
              <a:t>периодичним</a:t>
            </a:r>
            <a:r>
              <a:rPr lang="sr-Latn-RS" sz="2300" dirty="0">
                <a:solidFill>
                  <a:schemeClr val="tx1"/>
                </a:solidFill>
              </a:rPr>
              <a:t> и </a:t>
            </a:r>
            <a:r>
              <a:rPr lang="sr-Latn-RS" sz="2300" dirty="0" err="1">
                <a:solidFill>
                  <a:schemeClr val="tx1"/>
                </a:solidFill>
              </a:rPr>
              <a:t>циљаним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лекарским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прегледима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запослених</a:t>
            </a:r>
            <a:r>
              <a:rPr lang="sr-Latn-RS" sz="2300" dirty="0">
                <a:solidFill>
                  <a:schemeClr val="tx1"/>
                </a:solidFill>
              </a:rPr>
              <a:t>,</a:t>
            </a:r>
            <a:endParaRPr lang="sr-Cyrl-RS" sz="23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sr-Cyrl-RS" sz="2300" dirty="0">
                <a:solidFill>
                  <a:schemeClr val="tx1"/>
                </a:solidFill>
              </a:rPr>
              <a:t>11. </a:t>
            </a:r>
            <a:r>
              <a:rPr lang="sr-Latn-RS" sz="2300" dirty="0" err="1">
                <a:solidFill>
                  <a:schemeClr val="tx1"/>
                </a:solidFill>
              </a:rPr>
              <a:t>Правилник</a:t>
            </a:r>
            <a:r>
              <a:rPr lang="sr-Latn-RS" sz="2300" dirty="0">
                <a:solidFill>
                  <a:schemeClr val="tx1"/>
                </a:solidFill>
              </a:rPr>
              <a:t> о </a:t>
            </a:r>
            <a:r>
              <a:rPr lang="sr-Latn-RS" sz="2300" dirty="0" err="1">
                <a:solidFill>
                  <a:schemeClr val="tx1"/>
                </a:solidFill>
              </a:rPr>
              <a:t>превентивним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мерама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за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безбедан</a:t>
            </a:r>
            <a:r>
              <a:rPr lang="sr-Latn-RS" sz="2300" dirty="0">
                <a:solidFill>
                  <a:schemeClr val="tx1"/>
                </a:solidFill>
              </a:rPr>
              <a:t> и </a:t>
            </a:r>
            <a:r>
              <a:rPr lang="sr-Latn-RS" sz="2300" dirty="0" err="1">
                <a:solidFill>
                  <a:schemeClr val="tx1"/>
                </a:solidFill>
              </a:rPr>
              <a:t>здрав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рад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за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рад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на</a:t>
            </a:r>
            <a:r>
              <a:rPr lang="sr-Latn-RS" sz="2300" dirty="0">
                <a:solidFill>
                  <a:schemeClr val="tx1"/>
                </a:solidFill>
              </a:rPr>
              <a:t> </a:t>
            </a:r>
            <a:r>
              <a:rPr lang="sr-Latn-RS" sz="2300" dirty="0" err="1">
                <a:solidFill>
                  <a:schemeClr val="tx1"/>
                </a:solidFill>
              </a:rPr>
              <a:t>висини</a:t>
            </a:r>
            <a:r>
              <a:rPr lang="sr-Cyrl-RS" sz="2300" dirty="0">
                <a:solidFill>
                  <a:schemeClr val="tx1"/>
                </a:solidFill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b="1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kumimoji="1" lang="sr-Cyrl-CS" altLang="sr-Latn-R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8899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sr-Cyrl-CS" sz="4400" dirty="0"/>
          </a:p>
          <a:p>
            <a:pPr marL="0" indent="0" algn="ctr">
              <a:buNone/>
            </a:pPr>
            <a:r>
              <a:rPr lang="sr-Cyrl-CS" sz="4400" b="1" dirty="0">
                <a:solidFill>
                  <a:schemeClr val="tx1"/>
                </a:solidFill>
                <a:latin typeface="+mn-lt"/>
              </a:rPr>
              <a:t>ХВАЛА НА ПАЖЊИ</a:t>
            </a:r>
            <a:endParaRPr lang="en-US" sz="44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644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/>
          </a:bodyPr>
          <a:lstStyle/>
          <a:p>
            <a:endParaRPr lang="sr-Cyrl-RS" b="1" dirty="0">
              <a:solidFill>
                <a:schemeClr val="tx1"/>
              </a:solidFill>
            </a:endParaRPr>
          </a:p>
          <a:p>
            <a:r>
              <a:rPr lang="sr-Cyrl-RS" b="1" dirty="0">
                <a:solidFill>
                  <a:schemeClr val="tx1"/>
                </a:solidFill>
              </a:rPr>
              <a:t>Вођење евиденција,</a:t>
            </a:r>
          </a:p>
          <a:p>
            <a:r>
              <a:rPr lang="sr-Cyrl-RS" b="1" dirty="0">
                <a:solidFill>
                  <a:schemeClr val="tx1"/>
                </a:solidFill>
              </a:rPr>
              <a:t>Издавање, обнављање и одузимање лиценци,</a:t>
            </a:r>
          </a:p>
          <a:p>
            <a:r>
              <a:rPr lang="sr-Cyrl-RS" b="1" dirty="0">
                <a:solidFill>
                  <a:schemeClr val="tx1"/>
                </a:solidFill>
              </a:rPr>
              <a:t>Услови за издавање лиценце физичком лицу,</a:t>
            </a:r>
          </a:p>
          <a:p>
            <a:r>
              <a:rPr lang="sr-Cyrl-RS" b="1" dirty="0">
                <a:solidFill>
                  <a:schemeClr val="tx1"/>
                </a:solidFill>
              </a:rPr>
              <a:t>Регистар повреда на раду и регистар лиценци,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sr-Cyrl-RS" b="1" dirty="0">
                <a:solidFill>
                  <a:schemeClr val="tx1"/>
                </a:solidFill>
              </a:rPr>
              <a:t>Осигурање од повреда на раду и професионалне болести,</a:t>
            </a:r>
          </a:p>
          <a:p>
            <a:r>
              <a:rPr lang="sr-Cyrl-RS" b="1" dirty="0">
                <a:solidFill>
                  <a:schemeClr val="tx1"/>
                </a:solidFill>
              </a:rPr>
              <a:t>Услови када инспектор рада забрањује рад на привременим или покретним градилиштима,</a:t>
            </a:r>
          </a:p>
          <a:p>
            <a:r>
              <a:rPr lang="sr-Cyrl-RS" b="1" dirty="0">
                <a:solidFill>
                  <a:schemeClr val="tx1"/>
                </a:solidFill>
              </a:rPr>
              <a:t>Казнене одредбе,</a:t>
            </a:r>
          </a:p>
          <a:p>
            <a:r>
              <a:rPr lang="sr-Cyrl-RS" b="1" dirty="0">
                <a:solidFill>
                  <a:schemeClr val="tx1"/>
                </a:solidFill>
              </a:rPr>
              <a:t>Прелазне одредбе.</a:t>
            </a: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60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sr-Cyrl-RS" sz="32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sr-Cyrl-RS" sz="4000" b="1" dirty="0">
                <a:solidFill>
                  <a:schemeClr val="tx1"/>
                </a:solidFill>
                <a:latin typeface="+mn-lt"/>
              </a:rPr>
              <a:t>ИЗРАЗИ</a:t>
            </a:r>
            <a:endParaRPr lang="ru-RU" sz="40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tx1"/>
                </a:solidFill>
              </a:rPr>
              <a:t>радно место са повећаним ризиком </a:t>
            </a:r>
            <a:r>
              <a:rPr lang="ru-RU" dirty="0">
                <a:solidFill>
                  <a:schemeClr val="tx1"/>
                </a:solidFill>
              </a:rPr>
              <a:t>јесте радно место на висини, радно место у дубини, радно место на </a:t>
            </a:r>
            <a:r>
              <a:rPr lang="ru-RU" b="1" dirty="0">
                <a:solidFill>
                  <a:schemeClr val="tx1"/>
                </a:solidFill>
              </a:rPr>
              <a:t>управљању возилима </a:t>
            </a:r>
            <a:r>
              <a:rPr lang="ru-RU" dirty="0">
                <a:solidFill>
                  <a:schemeClr val="tx1"/>
                </a:solidFill>
              </a:rPr>
              <a:t>и унутрашњем транспорту (виљушкари, дизалице, транспортери, грађевинске и пољопривредне машине и сл.) и друго радно место утврђено актом о процени ризика послодавца на коме, и поред потпуно примењених мера у складу са овим законом, постоје околности које могу да угрозе безбедност и здравље запосленог;</a:t>
            </a: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937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sr-Cyrl-RS" sz="32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sr-Cyrl-RS" sz="4000" b="1" dirty="0">
                <a:solidFill>
                  <a:schemeClr val="tx1"/>
                </a:solidFill>
                <a:latin typeface="+mn-lt"/>
              </a:rPr>
              <a:t>ИЗРАЗИ</a:t>
            </a:r>
            <a:endParaRPr lang="ru-RU" sz="4000" b="1" dirty="0">
              <a:solidFill>
                <a:schemeClr val="tx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solidFill>
                  <a:schemeClr val="tx1"/>
                </a:solidFill>
              </a:rPr>
              <a:t>језик који запослени разуме </a:t>
            </a:r>
            <a:r>
              <a:rPr lang="ru-RU" sz="3200" dirty="0">
                <a:solidFill>
                  <a:schemeClr val="tx1"/>
                </a:solidFill>
              </a:rPr>
              <a:t>јесте матерњи језик, језик који је у службеној употреби на територији на којој послодавац има седиште, односно запослени обавља послове и који запослени говори, чита и пише, као и језик који је утврђен као услов за обављање послова радног места;</a:t>
            </a: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06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ru-RU" sz="36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4000" b="1" dirty="0">
                <a:solidFill>
                  <a:schemeClr val="tx1"/>
                </a:solidFill>
                <a:latin typeface="+mn-lt"/>
              </a:rPr>
              <a:t>ОПШТИ АКТ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chemeClr val="tx1"/>
                </a:solidFill>
                <a:latin typeface="+mn-lt"/>
              </a:rPr>
              <a:t>Послодавац је дужан да општим актом утврди права, обавезе и одговорности у области безбедности и здравља на раду.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3600" dirty="0">
                <a:solidFill>
                  <a:schemeClr val="tx1"/>
                </a:solidFill>
                <a:latin typeface="+mn-lt"/>
              </a:rPr>
              <a:t>Послодавац који има до десет запослених – права, обавезе и одговорности може утврдити уговором о раду, односно другим уговором у складу са прописом којим се уређује рад.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84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GB" sz="32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/>
                </a:solidFill>
              </a:rPr>
              <a:t>ПРОЦЕНА РИЗИКА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Послодавац је дужан да донесе </a:t>
            </a:r>
            <a:r>
              <a:rPr lang="ru-RU" b="1" dirty="0">
                <a:solidFill>
                  <a:schemeClr val="tx1"/>
                </a:solidFill>
              </a:rPr>
              <a:t>акт о процени ризика </a:t>
            </a:r>
            <a:r>
              <a:rPr lang="ru-RU" dirty="0">
                <a:solidFill>
                  <a:schemeClr val="tx1"/>
                </a:solidFill>
              </a:rPr>
              <a:t>у писаној форми за сва радна места у радној средини и да утврди начин, мере и рокове за отклањање или смањење ризика на најмању могућу меру.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Послодавац је дужан да донесе </a:t>
            </a:r>
            <a:r>
              <a:rPr lang="ru-RU" b="1" dirty="0">
                <a:solidFill>
                  <a:schemeClr val="tx1"/>
                </a:solidFill>
              </a:rPr>
              <a:t>акт о процени ризика за сва радна места на којима ученици</a:t>
            </a:r>
            <a:r>
              <a:rPr lang="ru-RU" dirty="0">
                <a:solidFill>
                  <a:schemeClr val="tx1"/>
                </a:solidFill>
              </a:rPr>
              <a:t> обављају професионалну праксу или практичну наставу или учење кроз рад у систему дуалног образовања у складу са законом који уређује дуално образовање.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</a:rPr>
              <a:t>Начин и поступак процене ризика на радном месту и у радној средини прописује министар надлежан за послове рада.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47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sr-Cyrl-C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819" y="249383"/>
            <a:ext cx="11240654" cy="53386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3200" b="1" dirty="0">
              <a:solidFill>
                <a:schemeClr val="tx1"/>
              </a:solidFill>
              <a:latin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/>
                </a:solidFill>
              </a:rPr>
              <a:t>ПРОЦЕНА РИЗИКА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>
                <a:solidFill>
                  <a:schemeClr val="tx1"/>
                </a:solidFill>
              </a:rPr>
              <a:t>Послодавац може да донесе акт о процени ризика за рад од куће и рад на даљину у писаној форми уз учешће запосленог.</a:t>
            </a:r>
            <a:endParaRPr lang="en-US" b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schemeClr val="tx1"/>
                </a:solidFill>
              </a:rPr>
              <a:t>Запослени је дужан да обавести послодавца о испуњености услова потребних за безбедан и здрав рад у складу са актом о процени ризика, као и да благовремено обавести послодавца о свакој накнадној промени услова.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sr-Cyrl-RS" dirty="0">
              <a:solidFill>
                <a:schemeClr val="tx1"/>
              </a:solidFill>
            </a:endParaRPr>
          </a:p>
          <a:p>
            <a:pPr marL="457200" indent="-457200">
              <a:buAutoNum type="arabicParenR"/>
            </a:pPr>
            <a:endParaRPr lang="en-GB" sz="2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5403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3041</TotalTime>
  <Words>2374</Words>
  <Application>Microsoft Office PowerPoint</Application>
  <PresentationFormat>Widescreen</PresentationFormat>
  <Paragraphs>301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Miodrag Loncovic</cp:lastModifiedBy>
  <cp:revision>269</cp:revision>
  <cp:lastPrinted>2023-05-26T06:24:05Z</cp:lastPrinted>
  <dcterms:created xsi:type="dcterms:W3CDTF">2017-10-04T08:58:30Z</dcterms:created>
  <dcterms:modified xsi:type="dcterms:W3CDTF">2024-04-01T06:25:43Z</dcterms:modified>
</cp:coreProperties>
</file>